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22"/>
  </p:notesMasterIdLst>
  <p:sldIdLst>
    <p:sldId id="2084" r:id="rId2"/>
    <p:sldId id="1630" r:id="rId3"/>
    <p:sldId id="2083" r:id="rId4"/>
    <p:sldId id="1631" r:id="rId5"/>
    <p:sldId id="1632" r:id="rId6"/>
    <p:sldId id="1633" r:id="rId7"/>
    <p:sldId id="1688" r:id="rId8"/>
    <p:sldId id="1676" r:id="rId9"/>
    <p:sldId id="1674" r:id="rId10"/>
    <p:sldId id="2085" r:id="rId11"/>
    <p:sldId id="2122" r:id="rId12"/>
    <p:sldId id="2086" r:id="rId13"/>
    <p:sldId id="2088" r:id="rId14"/>
    <p:sldId id="2087" r:id="rId15"/>
    <p:sldId id="2121" r:id="rId16"/>
    <p:sldId id="2123" r:id="rId17"/>
    <p:sldId id="2124" r:id="rId18"/>
    <p:sldId id="2125" r:id="rId19"/>
    <p:sldId id="2119" r:id="rId20"/>
    <p:sldId id="21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9745D9-C29B-D14A-A525-3D0FF0AD13CA}">
          <p14:sldIdLst>
            <p14:sldId id="2084"/>
            <p14:sldId id="1630"/>
            <p14:sldId id="2083"/>
            <p14:sldId id="1631"/>
            <p14:sldId id="1632"/>
            <p14:sldId id="1633"/>
            <p14:sldId id="1688"/>
            <p14:sldId id="1676"/>
            <p14:sldId id="1674"/>
            <p14:sldId id="2085"/>
            <p14:sldId id="2122"/>
            <p14:sldId id="2086"/>
            <p14:sldId id="2088"/>
            <p14:sldId id="2087"/>
            <p14:sldId id="2121"/>
            <p14:sldId id="2123"/>
            <p14:sldId id="2124"/>
            <p14:sldId id="2125"/>
            <p14:sldId id="2119"/>
            <p14:sldId id="21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475497-D1F6-D24F-A2CE-1497CFD8B34F}" name="Cong Liu" initials="CL" userId="S::col003@UCSD.EDU::47949ca3-57e3-4a15-9579-7de54bbb575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FFF2CC"/>
    <a:srgbClr val="F79500"/>
    <a:srgbClr val="7DA065"/>
    <a:srgbClr val="910017"/>
    <a:srgbClr val="F74B00"/>
    <a:srgbClr val="FDAE5F"/>
    <a:srgbClr val="F70000"/>
    <a:srgbClr val="FF7E79"/>
    <a:srgbClr val="DEDB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BD51E-355D-4E2C-A27C-033CFF8F47A4}" v="519" dt="2021-03-30T23:31:36.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64" autoAdjust="0"/>
    <p:restoredTop sz="80226" autoAdjust="0"/>
  </p:normalViewPr>
  <p:slideViewPr>
    <p:cSldViewPr snapToGrid="0">
      <p:cViewPr varScale="1">
        <p:scale>
          <a:sx n="124" d="100"/>
          <a:sy n="124" d="100"/>
        </p:scale>
        <p:origin x="2552" y="168"/>
      </p:cViewPr>
      <p:guideLst/>
    </p:cSldViewPr>
  </p:slideViewPr>
  <p:notesTextViewPr>
    <p:cViewPr>
      <p:scale>
        <a:sx n="3" d="2"/>
        <a:sy n="3" d="2"/>
      </p:scale>
      <p:origin x="0" y="0"/>
    </p:cViewPr>
  </p:notesTextViewPr>
  <p:sorterViewPr>
    <p:cViewPr>
      <p:scale>
        <a:sx n="26" d="100"/>
        <a:sy n="26" d="100"/>
      </p:scale>
      <p:origin x="0" y="0"/>
    </p:cViewPr>
  </p:sorterViewPr>
  <p:notesViewPr>
    <p:cSldViewPr snapToGrid="0">
      <p:cViewPr varScale="1">
        <p:scale>
          <a:sx n="106" d="100"/>
          <a:sy n="106" d="100"/>
        </p:scale>
        <p:origin x="54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F5F25-4261-4C2B-9179-4A9EF4BA414A}"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4B418-F257-4648-A5BC-9069F7298BED}" type="slidenum">
              <a:rPr lang="en-US" smtClean="0"/>
              <a:t>‹#›</a:t>
            </a:fld>
            <a:endParaRPr lang="en-US"/>
          </a:p>
        </p:txBody>
      </p:sp>
    </p:spTree>
    <p:extLst>
      <p:ext uri="{BB962C8B-B14F-4D97-AF65-F5344CB8AC3E}">
        <p14:creationId xmlns:p14="http://schemas.microsoft.com/office/powerpoint/2010/main" val="1638173077"/>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Rheumatoid arthritis (RA) is an autoimmune disease in which the body’s immune system attacks its own tissues, particularly joints. It causes chronic joint swelling and pain.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(click)RA is a very prevalent disease. More than 350 million people have RA globally by 2021. And in the US, 1 in 4 adults has 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RA is a disease that goes through several stages before definitively diagnosed. Current model suggests that RA begins with mucosal inflammation and break in self-tolerance, progresses from preclinical RA to inflammatory Arthritis, Early RA and finally to be established, destructive disease. Seropositive RA is marked by the elevated levels of autoantibody including APCAs. For At-risk individuals, there’re 30-50% likelihood of conversion within 5 years. During phase from </a:t>
            </a:r>
            <a:r>
              <a:rPr lang="en-US" sz="1800" baseline="0" dirty="0" err="1"/>
              <a:t>preRA</a:t>
            </a:r>
            <a:r>
              <a:rPr lang="en-US" sz="1800" baseline="0" dirty="0"/>
              <a:t> to early RA, there’re a lot of opportunities to prevent the disease progression. </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2</a:t>
            </a:fld>
            <a:endParaRPr lang="en-US"/>
          </a:p>
        </p:txBody>
      </p:sp>
    </p:spTree>
    <p:extLst>
      <p:ext uri="{BB962C8B-B14F-4D97-AF65-F5344CB8AC3E}">
        <p14:creationId xmlns:p14="http://schemas.microsoft.com/office/powerpoint/2010/main" val="124850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far we showed the biological relevance of signature TFs. Next I checked the regulatory relationship between signature TFs and its downstream genes and many pathogenic genes were found. We used TGF-b1 as an example here, since it’s a well-known player in RA pathogenesis. </a:t>
            </a:r>
          </a:p>
          <a:p>
            <a:endParaRPr lang="en-US" sz="1800" dirty="0"/>
          </a:p>
          <a:p>
            <a:r>
              <a:rPr lang="en-US" sz="1800" dirty="0"/>
              <a:t>I showed the top 30 regulators here based on the regulatory strength. It turns out some well-known RA-related TFs popped out, like TFAP2A, KLF1, and RORC</a:t>
            </a:r>
          </a:p>
          <a:p>
            <a:endParaRPr lang="en-US" sz="1800" dirty="0"/>
          </a:p>
          <a:p>
            <a:r>
              <a:rPr lang="en-US" sz="1800" dirty="0"/>
              <a:t>Based on the above results, we proposed the hypothesis: under the influence of risk factors, epigenetic remodeling took place in multiple cell types. These RA signature TFs are involved in signature pathways. The signature TFs drive a characteristic set of pro-inflammatory genes like TGFB1 and contributes to the onset and perpetuation of RA.</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11</a:t>
            </a:fld>
            <a:endParaRPr lang="en-US"/>
          </a:p>
        </p:txBody>
      </p:sp>
    </p:spTree>
    <p:extLst>
      <p:ext uri="{BB962C8B-B14F-4D97-AF65-F5344CB8AC3E}">
        <p14:creationId xmlns:p14="http://schemas.microsoft.com/office/powerpoint/2010/main" val="268995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Last but not least, the RA signature is actually shared across patients and cell lineages. This is the heatmap of participants in G2 across cell lineages. The horizontal axis shows the individual participants, and the vertical axis shows cel lineage. The brighter color means the patient has greater number of co-embedded clusters in specific cell type.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 panose="020B0604020202020204" pitchFamily="34" charset="0"/>
                <a:ea typeface="SimSun" panose="02010600030101010101" pitchFamily="2" charset="-122"/>
              </a:rPr>
              <a:t>Twenty-five out of 26 At-Risk and all 6 ERA participants had the signature in at least one cluster and in at least one of the key cell types. The one negative At-Risk individual could have had a similar pattern in a rare cell type beyond the resolution of this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Some patients showed the pattern in more than one cell lineage. For example, participant 10 has multiple cell lineages in G2, with only NK and Treg as exceptions. And participant 13 only showed the pattern in CD8TEM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Among all the involved cell lineages, the signature is mostly enriched in certain T cell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t>One of the tricky part of RA pathogenesis is that although different patients display the same phenotype, they may have different pathogenic pathways and cell lineages involved. That’s why the clinical responses are diverse to the same targeted therapies. </a:t>
            </a: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Here, we observed that the cell lineages with these TFs and pathways varied between individual participants, which could explain the diversity of clinical responses. For example, participant 26 has the RA signature in the T cells, may suggesting T cells-targeted therapy is most beneficial for early prevention. On the other hand, participant 22 shows the signature in B cells. So B cell depleted therapy may be contributing to its prevention.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One last remark, the signature is found in both ERA and At-Risk, suggesting some common mechanism during RA progression. And this could be helpful guiding the development of prevention strategy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Some HCs also displayed these clusters although the number of clusters was significantly less than at-risk/ERA, particularly for certain T cell subsets. </a:t>
            </a:r>
          </a:p>
        </p:txBody>
      </p:sp>
      <p:sp>
        <p:nvSpPr>
          <p:cNvPr id="4" name="Slide Number Placeholder 3"/>
          <p:cNvSpPr>
            <a:spLocks noGrp="1"/>
          </p:cNvSpPr>
          <p:nvPr>
            <p:ph type="sldNum" sz="quarter" idx="5"/>
          </p:nvPr>
        </p:nvSpPr>
        <p:spPr/>
        <p:txBody>
          <a:bodyPr/>
          <a:lstStyle/>
          <a:p>
            <a:fld id="{0D44B418-F257-4648-A5BC-9069F7298BED}" type="slidenum">
              <a:rPr lang="en-US" smtClean="0"/>
              <a:t>12</a:t>
            </a:fld>
            <a:endParaRPr lang="en-US"/>
          </a:p>
        </p:txBody>
      </p:sp>
    </p:spTree>
    <p:extLst>
      <p:ext uri="{BB962C8B-B14F-4D97-AF65-F5344CB8AC3E}">
        <p14:creationId xmlns:p14="http://schemas.microsoft.com/office/powerpoint/2010/main" val="129626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SimSun" panose="02010600030101010101" pitchFamily="2" charset="-122"/>
              </a:rPr>
              <a:t>After demonstrating individualized patterns of signature cluster cell types in At-Risk/ERA, we then investigated how the signature cells communicate to determine how inflammation signals are transmitted. Cell-cell communications (CCC) were analyzed by correlating expression levels of ligands such as cytokines in the source cells with their corresponding receptor expressions in the receiver cells for each individual using CellChat</a:t>
            </a:r>
            <a:r>
              <a:rPr lang="en-US" sz="1800" baseline="30000" dirty="0">
                <a:effectLst/>
                <a:latin typeface="Arial" panose="020B0604020202020204" pitchFamily="34" charset="0"/>
                <a:ea typeface="SimSun" panose="02010600030101010101" pitchFamily="2" charset="-122"/>
              </a:rPr>
              <a:t>24</a:t>
            </a:r>
            <a:r>
              <a:rPr lang="en-US" sz="1800" dirty="0">
                <a:effectLst/>
                <a:latin typeface="Arial" panose="020B0604020202020204" pitchFamily="34" charset="0"/>
                <a:ea typeface="SimSun" panose="02010600030101010101" pitchFamily="2" charset="-122"/>
              </a:rPr>
              <a:t>. To compare At-Risk/ERA and CON groups, we first aggregated CCC between the same signature cells across all the ligand-receptor pairs and all the individuals within the group. We observed distinct CCC patterns: At-Risk/ERA participants displayed significantly more interactions within signature clusters than controls, particularly between T cells and NK cells. </a:t>
            </a:r>
          </a:p>
          <a:p>
            <a:endParaRPr lang="en-US" sz="1800" dirty="0">
              <a:effectLst/>
              <a:latin typeface="Arial" panose="020B0604020202020204" pitchFamily="34" charset="0"/>
              <a:ea typeface="SimSun" panose="02010600030101010101" pitchFamily="2" charset="-122"/>
            </a:endParaRPr>
          </a:p>
          <a:p>
            <a:r>
              <a:rPr lang="en-US" sz="1800" dirty="0">
                <a:effectLst/>
                <a:latin typeface="Arial" panose="020B0604020202020204" pitchFamily="34" charset="0"/>
                <a:ea typeface="SimSun" panose="02010600030101010101" pitchFamily="2" charset="-122"/>
              </a:rPr>
              <a:t>The total communication strength in At-Risk/ERA was significantly higher than control group (p-value=0.04 using Wilcoxon rank-sum test). As a representative example, participant 53 from control group and participant 9 from At-Risk/ERA group had the most diverse cell type distribution in signature clusters (</a:t>
            </a:r>
            <a:r>
              <a:rPr lang="en-US" sz="1800" b="1" dirty="0">
                <a:effectLst/>
                <a:latin typeface="Arial" panose="020B0604020202020204" pitchFamily="34" charset="0"/>
                <a:ea typeface="SimSun" panose="02010600030101010101" pitchFamily="2" charset="-122"/>
              </a:rPr>
              <a:t>Supplementary Fig. S3A; Fig. 4C</a:t>
            </a:r>
            <a:r>
              <a:rPr lang="en-US" sz="1800" dirty="0">
                <a:effectLst/>
                <a:latin typeface="Arial" panose="020B0604020202020204" pitchFamily="34" charset="0"/>
                <a:ea typeface="SimSun" panose="02010600030101010101" pitchFamily="2" charset="-122"/>
              </a:rPr>
              <a:t>), providing an overview of almost all the cell types. </a:t>
            </a:r>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13</a:t>
            </a:fld>
            <a:endParaRPr lang="en-US"/>
          </a:p>
        </p:txBody>
      </p:sp>
    </p:spTree>
    <p:extLst>
      <p:ext uri="{BB962C8B-B14F-4D97-AF65-F5344CB8AC3E}">
        <p14:creationId xmlns:p14="http://schemas.microsoft.com/office/powerpoint/2010/main" val="319802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SimSun" panose="02010600030101010101" pitchFamily="2" charset="-122"/>
              </a:rPr>
              <a:t>Out of the identified significant ligand-receptor pairs in each participant, twelve ligand-receptor pairs were related to this pathogenic gene set. We ranked the important pathways based on the difference in total information flow within signature clusters when comparing At-Risk/ERA to control samples. The IL16 - CD4, CD160 - TNFRSF14, TGF-β1 – (TGFBR1+TGFBR2), and BTLA - TNFRSF14 were the most prominent ligand-receptor pairs enriched in At-Risk/ERA considering both the difference and absolute information flow values (</a:t>
            </a:r>
            <a:r>
              <a:rPr lang="en-US" sz="1800" b="1" dirty="0">
                <a:effectLst/>
                <a:latin typeface="Arial" panose="020B0604020202020204" pitchFamily="34" charset="0"/>
                <a:ea typeface="SimSun" panose="02010600030101010101" pitchFamily="2" charset="-122"/>
              </a:rPr>
              <a:t>Fig. 4D</a:t>
            </a:r>
            <a:r>
              <a:rPr lang="en-US" sz="1800" dirty="0">
                <a:effectLst/>
                <a:latin typeface="Arial" panose="020B0604020202020204" pitchFamily="34" charset="0"/>
                <a:ea typeface="SimSun" panose="02010600030101010101" pitchFamily="2" charset="-122"/>
              </a:rPr>
              <a:t>). </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14</a:t>
            </a:fld>
            <a:endParaRPr lang="en-US"/>
          </a:p>
        </p:txBody>
      </p:sp>
    </p:spTree>
    <p:extLst>
      <p:ext uri="{BB962C8B-B14F-4D97-AF65-F5344CB8AC3E}">
        <p14:creationId xmlns:p14="http://schemas.microsoft.com/office/powerpoint/2010/main" val="3892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Not just TGFB1, other pathogenic genes also exhibited higher activity in At-Risk/ERA patients than controls. </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15</a:t>
            </a:fld>
            <a:endParaRPr lang="en-US"/>
          </a:p>
        </p:txBody>
      </p:sp>
    </p:spTree>
    <p:extLst>
      <p:ext uri="{BB962C8B-B14F-4D97-AF65-F5344CB8AC3E}">
        <p14:creationId xmlns:p14="http://schemas.microsoft.com/office/powerpoint/2010/main" val="533378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SimSun" panose="02010600030101010101" pitchFamily="2" charset="-122"/>
              </a:rPr>
              <a:t>We then evaluated the Accelerating Medicine Partnerships (AMP) synovial </a:t>
            </a:r>
            <a:r>
              <a:rPr lang="en-US" sz="1800" dirty="0" err="1">
                <a:effectLst/>
                <a:latin typeface="Arial" panose="020B0604020202020204" pitchFamily="34" charset="0"/>
                <a:ea typeface="SimSun" panose="02010600030101010101" pitchFamily="2" charset="-122"/>
              </a:rPr>
              <a:t>scRNA</a:t>
            </a:r>
            <a:r>
              <a:rPr lang="en-US" sz="1800" dirty="0">
                <a:effectLst/>
                <a:latin typeface="Arial" panose="020B0604020202020204" pitchFamily="34" charset="0"/>
                <a:ea typeface="SimSun" panose="02010600030101010101" pitchFamily="2" charset="-122"/>
              </a:rPr>
              <a:t>-seq data to determine if the RA gene expression signature observed in peripheral blood was confirmed in the inflamed tissue and whether a diversity of cell types was also present</a:t>
            </a:r>
            <a:r>
              <a:rPr lang="en-US" sz="1800" baseline="30000" dirty="0">
                <a:effectLst/>
                <a:latin typeface="Arial" panose="020B0604020202020204" pitchFamily="34" charset="0"/>
                <a:ea typeface="SimSun" panose="02010600030101010101" pitchFamily="2" charset="-122"/>
              </a:rPr>
              <a:t>11</a:t>
            </a:r>
            <a:r>
              <a:rPr lang="en-US" sz="1800" dirty="0">
                <a:effectLst/>
                <a:latin typeface="Arial" panose="020B0604020202020204" pitchFamily="34" charset="0"/>
                <a:ea typeface="SimSun" panose="02010600030101010101" pitchFamily="2" charset="-122"/>
              </a:rPr>
              <a:t>.</a:t>
            </a:r>
            <a:r>
              <a:rPr lang="en-US" dirty="0">
                <a:effectLst/>
              </a:rPr>
              <a:t> </a:t>
            </a:r>
            <a:r>
              <a:rPr lang="en-US" sz="1800" dirty="0">
                <a:effectLst/>
                <a:latin typeface="Arial" panose="020B0604020202020204" pitchFamily="34" charset="0"/>
                <a:ea typeface="SimSun" panose="02010600030101010101" pitchFamily="2" charset="-122"/>
              </a:rPr>
              <a:t>The top mediators were also found in synovial cells and, more strikingly, there was broad diversity of the cell types within the synovial tissues that expressed them.</a:t>
            </a:r>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17</a:t>
            </a:fld>
            <a:endParaRPr lang="en-US"/>
          </a:p>
        </p:txBody>
      </p:sp>
    </p:spTree>
    <p:extLst>
      <p:ext uri="{BB962C8B-B14F-4D97-AF65-F5344CB8AC3E}">
        <p14:creationId xmlns:p14="http://schemas.microsoft.com/office/powerpoint/2010/main" val="3611889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SimSun" panose="02010600030101010101" pitchFamily="2" charset="-122"/>
              </a:rPr>
              <a:t>As with PBMCs, distribution of cell types was highly variable among RA samples. In some cases, one dominant cell type was identified for an individual participant, such as monocytes in sample BRI-456, while in others there were multiple cell types, such as instance, BRI-552, displayed expression across all the cell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SimSun" panose="02010600030101010101" pitchFamily="2" charset="-122"/>
              </a:rPr>
              <a:t>This heterogeneity suggests that each RA patient, like pre-RA and early RA PBMCs, have this molecular signature. </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18</a:t>
            </a:fld>
            <a:endParaRPr lang="en-US"/>
          </a:p>
        </p:txBody>
      </p:sp>
    </p:spTree>
    <p:extLst>
      <p:ext uri="{BB962C8B-B14F-4D97-AF65-F5344CB8AC3E}">
        <p14:creationId xmlns:p14="http://schemas.microsoft.com/office/powerpoint/2010/main" val="2522162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C6DE2-DA67-563B-1C7A-D50FC97F3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7B082-9C20-559E-B3A7-CCE72B581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634D6-79DA-438A-C752-7D7EA015CD56}"/>
              </a:ext>
            </a:extLst>
          </p:cNvPr>
          <p:cNvSpPr>
            <a:spLocks noGrp="1"/>
          </p:cNvSpPr>
          <p:nvPr>
            <p:ph type="body" idx="1"/>
          </p:nvPr>
        </p:nvSpPr>
        <p:spPr/>
        <p:txBody>
          <a:bodyPr/>
          <a:lstStyle/>
          <a:p>
            <a:r>
              <a:rPr lang="en-US" sz="1800" dirty="0"/>
              <a:t>It provides additional evidence to our proposal: each patient has its own pattern of cell types that’s responsible for transition. It’s agnostic about which cell provides the signal as long as the receiving pathogenic cell has access to them. </a:t>
            </a:r>
          </a:p>
          <a:p>
            <a:endParaRPr lang="en-US" sz="1800" dirty="0"/>
          </a:p>
          <a:p>
            <a:r>
              <a:rPr lang="en-US" sz="1800" dirty="0"/>
              <a:t>We believe these individualized patterns can account for the highly variable clinical response. For example, patients with signature in B cells will probably respond better to rituximab compared with patients without B cell signature. If the signature is present in CD8 T cells, especially CD8+ Granzyme B/K+ T cells, we would predict a good clinical response to a TNF inhibitor. Alternatively, naïve CD4 T cells signature would predict a response to an agent like abatacept which targets naïve T cell co-stimulation. That’s what we want to test next.</a:t>
            </a:r>
          </a:p>
          <a:p>
            <a:endParaRPr lang="en-US" sz="1800" dirty="0"/>
          </a:p>
          <a:p>
            <a:r>
              <a:rPr lang="en-US" sz="1800" dirty="0"/>
              <a:t>Similarly, we plan to determine if individual or combinations of inflammatory mediators are associated with subsequent response to therapy.</a:t>
            </a:r>
          </a:p>
          <a:p>
            <a:endParaRPr lang="en-US" sz="1800" dirty="0"/>
          </a:p>
        </p:txBody>
      </p:sp>
      <p:sp>
        <p:nvSpPr>
          <p:cNvPr id="4" name="Slide Number Placeholder 3">
            <a:extLst>
              <a:ext uri="{FF2B5EF4-FFF2-40B4-BE49-F238E27FC236}">
                <a16:creationId xmlns:a16="http://schemas.microsoft.com/office/drawing/2014/main" id="{407FDAFF-F16B-3081-EAB0-ED7A78AA1F3A}"/>
              </a:ext>
            </a:extLst>
          </p:cNvPr>
          <p:cNvSpPr>
            <a:spLocks noGrp="1"/>
          </p:cNvSpPr>
          <p:nvPr>
            <p:ph type="sldNum" sz="quarter" idx="5"/>
          </p:nvPr>
        </p:nvSpPr>
        <p:spPr/>
        <p:txBody>
          <a:bodyPr/>
          <a:lstStyle/>
          <a:p>
            <a:fld id="{5F11B060-6F41-7549-89EE-8FB7A1A9AFF0}" type="slidenum">
              <a:rPr lang="en-US" smtClean="0"/>
              <a:t>19</a:t>
            </a:fld>
            <a:endParaRPr lang="en-US"/>
          </a:p>
        </p:txBody>
      </p:sp>
    </p:spTree>
    <p:extLst>
      <p:ext uri="{BB962C8B-B14F-4D97-AF65-F5344CB8AC3E}">
        <p14:creationId xmlns:p14="http://schemas.microsoft.com/office/powerpoint/2010/main" val="147816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In conclusion, our study defined a d</a:t>
            </a:r>
            <a:r>
              <a:rPr lang="en-US" sz="1800" dirty="0"/>
              <a:t>istinctive RA TF signature and genes enriched in At-Risk/ERA group compared to controls. These TFs involved in pathogenic pathways that have been identified in RA. </a:t>
            </a:r>
          </a:p>
          <a:p>
            <a:endParaRPr lang="en-US" sz="1800" dirty="0"/>
          </a:p>
          <a:p>
            <a:r>
              <a:rPr lang="en-US" sz="1800" dirty="0"/>
              <a:t>Analysis of cell-cell communication shows that the signature-bearing cells deliver shared pro-inflammatory signal to receiver cells.</a:t>
            </a:r>
          </a:p>
          <a:p>
            <a:endParaRPr lang="en-US" sz="1800" dirty="0"/>
          </a:p>
          <a:p>
            <a:r>
              <a:rPr lang="en-US" sz="1800" dirty="0"/>
              <a:t>Notably, signatures are present in diverse cell types from different individuals, potentially explaining the diversity of clinical responses to targeted therapeutics</a:t>
            </a:r>
          </a:p>
          <a:p>
            <a:endParaRPr lang="en-US" sz="1800" dirty="0"/>
          </a:p>
          <a:p>
            <a:r>
              <a:rPr lang="en-US" sz="1800" dirty="0"/>
              <a:t>Next I want to briefly mention the other two projects related to TF functions before moving on to the prediction model.</a:t>
            </a:r>
            <a:endParaRPr lang="en-US" dirty="0"/>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20</a:t>
            </a:fld>
            <a:endParaRPr lang="en-US"/>
          </a:p>
        </p:txBody>
      </p:sp>
    </p:spTree>
    <p:extLst>
      <p:ext uri="{BB962C8B-B14F-4D97-AF65-F5344CB8AC3E}">
        <p14:creationId xmlns:p14="http://schemas.microsoft.com/office/powerpoint/2010/main" val="189503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Recently, targeted therapies were developed to block particular cytokines or cell types, which have remarkedly improved clinical outcomes. However, the responses to the same targeted therapy are not uniform. Left plot shows the responses of ~300 patients to rituximab, a B cell-depleted therapy. Only half have the moderate response. A quarter of them have low response or remission. And the same for abatacept, which works by preventing T cell activation. Patients have different degree of responses. Note the patients in the two studies were those having inadequate response to TNF-a inhibitors. It suggests that lack of improvement with one drug does not preclude response to </a:t>
            </a:r>
            <a:r>
              <a:rPr lang="en-US" sz="1800"/>
              <a:t>another.</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We proposed that diverse pathogenic mechanisms is underlying a common clinical phenotype of RA, which complicates clinical efforts because no single agent is universally effective. </a:t>
            </a:r>
          </a:p>
          <a:p>
            <a:endParaRPr lang="en-US" sz="1800"/>
          </a:p>
          <a:p>
            <a:endParaRPr lang="en-US" sz="1800" dirty="0"/>
          </a:p>
          <a:p>
            <a:r>
              <a:rPr lang="en-US" sz="1800" dirty="0"/>
              <a:t>ACR score is a scale that measures changes in RA symptoms. It measures swollen joint counts, tender joint counts, physician’s global assessment of disease activity, patient’s global assessment of disease activity, patient’s assessment of pain, patient’s assessment of physical function, and either the CRP level of the ESR</a:t>
            </a:r>
          </a:p>
        </p:txBody>
      </p:sp>
      <p:sp>
        <p:nvSpPr>
          <p:cNvPr id="4" name="Slide Number Placeholder 3"/>
          <p:cNvSpPr>
            <a:spLocks noGrp="1"/>
          </p:cNvSpPr>
          <p:nvPr>
            <p:ph type="sldNum" sz="quarter" idx="5"/>
          </p:nvPr>
        </p:nvSpPr>
        <p:spPr/>
        <p:txBody>
          <a:bodyPr/>
          <a:lstStyle/>
          <a:p>
            <a:fld id="{5F11B060-6F41-7549-89EE-8FB7A1A9AFF0}" type="slidenum">
              <a:rPr lang="en-US" smtClean="0"/>
              <a:t>3</a:t>
            </a:fld>
            <a:endParaRPr lang="en-US"/>
          </a:p>
        </p:txBody>
      </p:sp>
    </p:spTree>
    <p:extLst>
      <p:ext uri="{BB962C8B-B14F-4D97-AF65-F5344CB8AC3E}">
        <p14:creationId xmlns:p14="http://schemas.microsoft.com/office/powerpoint/2010/main" val="287694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To test the hypothesis, we identified 26 ACPA-positive at-risk individuals, 6 patients with early RA and 35 matched controls. We measured single cell chromatin accessibility and transcriptomic profiles from their peripheral blood mononuclear cells. This study is as part of the ALTRA study, which is a joint effort between the Allen Institute for Immunology, the University of California-San Diego, the University of Colorado, and the Benaroya Research Institute.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Arial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Arial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This study is as part of the ALTRA study, which is the collaboration project between the Allen Institute for Immunology, the University of California-San Diego, the University of Colorado, and the Benaroya Re- search Institute.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The goal of this study is to identify novel immune features and define pathogenic mechanisms that lead to clinical RA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This study included three cohorts: 35 healthy individuals, 26 At-Risk individuals, and 6 early RA, in total 67 individuals and their age and sex are roughly matched.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Around 1M PBMCs (peripheral blood mononuclear cells) measured by scRNA-seq and scATAC-seq respectively.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Matched age: 54 (HC), 49(ERA), 59(At-Risk)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ArialMT"/>
              </a:rPr>
              <a:t>Matched sex: 82% (HC), 83% (ERA), 80% (At-Risk)</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4</a:t>
            </a:fld>
            <a:endParaRPr lang="en-US"/>
          </a:p>
        </p:txBody>
      </p:sp>
    </p:spTree>
    <p:extLst>
      <p:ext uri="{BB962C8B-B14F-4D97-AF65-F5344CB8AC3E}">
        <p14:creationId xmlns:p14="http://schemas.microsoft.com/office/powerpoint/2010/main" val="349736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each sample, matched RNA and ATAC were co-embedded into shared space and into different clusters</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cells in each cluster were aggregated in terms of gene counts and open chromatin regions. We call it pseudo-bulk cluster.</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we used Taiji, which is a method to integrate RNA seq and ATAC seq to identify critical transcription factors. It worked by constructing a regulatory network and then accessing TF importance with PageRank scores. A PageRank score tells us how important a TF is in the whole network. A TF needs to have both open chromatin regions and gene expression of its regulatees to have high PageRank scores. Just accessing to the open chromatin is not enough.</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Each pseudo-bulk cluster would have its own set of </a:t>
            </a:r>
            <a:r>
              <a:rPr lang="en-US" sz="1800" b="0" i="0" u="none" strike="noStrike" dirty="0" err="1">
                <a:solidFill>
                  <a:srgbClr val="000000"/>
                </a:solidFill>
                <a:effectLst/>
                <a:latin typeface="Arial" panose="020B0604020202020204" pitchFamily="34" charset="0"/>
              </a:rPr>
              <a:t>PageRanks</a:t>
            </a:r>
            <a:r>
              <a:rPr lang="en-US" sz="1800" b="0" i="0" u="none" strike="noStrike" dirty="0">
                <a:solidFill>
                  <a:srgbClr val="000000"/>
                </a:solidFill>
                <a:effectLst/>
                <a:latin typeface="Arial" panose="020B0604020202020204" pitchFamily="34" charset="0"/>
              </a:rPr>
              <a:t>, so that we can perform cross-sectional analysis to identify important TFs in At-risk or ERAs </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5</a:t>
            </a:fld>
            <a:endParaRPr lang="en-US"/>
          </a:p>
        </p:txBody>
      </p:sp>
    </p:spTree>
    <p:extLst>
      <p:ext uri="{BB962C8B-B14F-4D97-AF65-F5344CB8AC3E}">
        <p14:creationId xmlns:p14="http://schemas.microsoft.com/office/powerpoint/2010/main" val="263964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Based on the PageRank scores, we performed unsupervised clustering. And the pseudo-bulk clusters were divided into 5 groups (G1-G5) </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Each row is one TF while each column is one pseudo-bulk cluster. Each cell here is one PageRank score with red representing high scores.</a:t>
            </a:r>
          </a:p>
          <a:p>
            <a:pPr marL="285750" marR="0" lvl="0" indent="-285750" defTabSz="17145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Each group shows different patterns of TF activity. For example, a bunch of TFs show exclusively high scores in G2. We call it signature TF group, we’ll explain we’re interested in them in the next few slides</a:t>
            </a:r>
          </a:p>
          <a:p>
            <a:pPr marL="285750" marR="0" lvl="0" indent="-285750" defTabSz="17145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We also found there’s no segregation of At-Risk and ERA in terms of PageRank profile, so we combine them in the following analysis</a:t>
            </a:r>
          </a:p>
        </p:txBody>
      </p:sp>
      <p:sp>
        <p:nvSpPr>
          <p:cNvPr id="4" name="Slide Number Placeholder 3"/>
          <p:cNvSpPr>
            <a:spLocks noGrp="1"/>
          </p:cNvSpPr>
          <p:nvPr>
            <p:ph type="sldNum" sz="quarter" idx="5"/>
          </p:nvPr>
        </p:nvSpPr>
        <p:spPr/>
        <p:txBody>
          <a:bodyPr/>
          <a:lstStyle/>
          <a:p>
            <a:fld id="{0D44B418-F257-4648-A5BC-9069F7298BED}" type="slidenum">
              <a:rPr lang="en-US" smtClean="0"/>
              <a:t>6</a:t>
            </a:fld>
            <a:endParaRPr lang="en-US"/>
          </a:p>
        </p:txBody>
      </p:sp>
    </p:spTree>
    <p:extLst>
      <p:ext uri="{BB962C8B-B14F-4D97-AF65-F5344CB8AC3E}">
        <p14:creationId xmlns:p14="http://schemas.microsoft.com/office/powerpoint/2010/main" val="336051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G2 is a special group because it’s significantly enriched in At-Risk/ERA replicates compared to HC. This plot shows adjusted ratio between non-HC and HC. G2 has 54% higher in At-Risk/ERA, which is a significant enrichment. On the other hand, G4 is significantly enriched in HC samples, G5 shows the trend of non-HC enrichment as well.</a:t>
            </a:r>
          </a:p>
        </p:txBody>
      </p:sp>
      <p:sp>
        <p:nvSpPr>
          <p:cNvPr id="4" name="Slide Number Placeholder 3"/>
          <p:cNvSpPr>
            <a:spLocks noGrp="1"/>
          </p:cNvSpPr>
          <p:nvPr>
            <p:ph type="sldNum" sz="quarter" idx="5"/>
          </p:nvPr>
        </p:nvSpPr>
        <p:spPr/>
        <p:txBody>
          <a:bodyPr/>
          <a:lstStyle/>
          <a:p>
            <a:fld id="{CA758D60-61C5-DB49-A1EC-1B415859B416}" type="slidenum">
              <a:rPr lang="en-US" smtClean="0"/>
              <a:t>7</a:t>
            </a:fld>
            <a:endParaRPr lang="en-US"/>
          </a:p>
        </p:txBody>
      </p:sp>
    </p:spTree>
    <p:extLst>
      <p:ext uri="{BB962C8B-B14F-4D97-AF65-F5344CB8AC3E}">
        <p14:creationId xmlns:p14="http://schemas.microsoft.com/office/powerpoint/2010/main" val="6125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G2-specific TFs are enriched in a lot of Reactome pathways, for example, SUMOylation, RUNX2, YAP1, NOTCH3 and </a:t>
            </a:r>
            <a:r>
              <a:rPr lang="en-US" sz="1800" dirty="0" err="1"/>
              <a:t>wnt</a:t>
            </a:r>
            <a:r>
              <a:rPr lang="en-US" sz="1800" dirty="0"/>
              <a:t> pathways, and all of them are very well-known in RA initiation and progression. Other groups display importance in other pathways, but it’s fewer and much less significant </a:t>
            </a:r>
          </a:p>
        </p:txBody>
      </p:sp>
      <p:sp>
        <p:nvSpPr>
          <p:cNvPr id="4" name="Slide Number Placeholder 3"/>
          <p:cNvSpPr>
            <a:spLocks noGrp="1"/>
          </p:cNvSpPr>
          <p:nvPr>
            <p:ph type="sldNum" sz="quarter" idx="5"/>
          </p:nvPr>
        </p:nvSpPr>
        <p:spPr/>
        <p:txBody>
          <a:bodyPr/>
          <a:lstStyle/>
          <a:p>
            <a:fld id="{CA758D60-61C5-DB49-A1EC-1B415859B416}" type="slidenum">
              <a:rPr lang="en-US" smtClean="0"/>
              <a:t>8</a:t>
            </a:fld>
            <a:endParaRPr lang="en-US"/>
          </a:p>
        </p:txBody>
      </p:sp>
    </p:spTree>
    <p:extLst>
      <p:ext uri="{BB962C8B-B14F-4D97-AF65-F5344CB8AC3E}">
        <p14:creationId xmlns:p14="http://schemas.microsoft.com/office/powerpoint/2010/main" val="1267039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Remarkably, the G2 signatures were shared by multiple lineages in individual At-Risk and ERA participants.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CD4 T naïve, CD4 TCM, and CD8 T naïve had greatest enrichment among all the cell lineages.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Of interest, MAIT cells with the TF profile were only found in HC samples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Calibri" panose="020F0502020204030204" pitchFamily="34" charset="0"/>
                <a:cs typeface="Calibri" panose="020F0502020204030204" pitchFamily="34" charset="0"/>
              </a:rPr>
              <a:t>MAIT cells are innate resident T cells that can produce proinflammatory cytokines in target organs. It’s possible that MAIT cells are protective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Calibri" panose="020F0502020204030204" pitchFamily="34" charset="0"/>
                <a:cs typeface="Calibri" panose="020F0502020204030204" pitchFamily="34" charset="0"/>
              </a:rPr>
              <a:t>It has been found that MAIT cells in patients with RA have a significantly reduced frequency in peripheral blood while they’re enriched in synovial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Fig. 3B, Adjusted ratio of G2 clusters across 5 states, green for HC G2 clusters ratio, orange for non-HC G2 clusters ratio</a:t>
            </a: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Calibri" panose="020F0502020204030204" pitchFamily="34" charset="0"/>
              </a:rPr>
              <a:t>We have 56 MAIT replicates in total, 43 is HC, 9 pre-RA, 4 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A758D60-61C5-DB49-A1EC-1B415859B416}" type="slidenum">
              <a:rPr lang="en-US" smtClean="0"/>
              <a:t>9</a:t>
            </a:fld>
            <a:endParaRPr lang="en-US"/>
          </a:p>
        </p:txBody>
      </p:sp>
    </p:spTree>
    <p:extLst>
      <p:ext uri="{BB962C8B-B14F-4D97-AF65-F5344CB8AC3E}">
        <p14:creationId xmlns:p14="http://schemas.microsoft.com/office/powerpoint/2010/main" val="345185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signature pathways are also shared by different cell lineages. The color represents the significance level. Redder means more significant.</a:t>
            </a:r>
          </a:p>
          <a:p>
            <a:pPr marL="285750" indent="-285750" rtl="0">
              <a:spcBef>
                <a:spcPts val="0"/>
              </a:spcBef>
              <a:spcAft>
                <a:spcPts val="0"/>
              </a:spcAft>
              <a:buFont typeface="Arial" panose="020B0604020202020204" pitchFamily="34" charset="0"/>
              <a:buChar char="•"/>
            </a:pPr>
            <a:r>
              <a:rPr lang="en-US" sz="1800" dirty="0">
                <a:effectLst/>
                <a:latin typeface="Arial" panose="020B0604020202020204" pitchFamily="34" charset="0"/>
                <a:ea typeface="SimSun" panose="02010600030101010101" pitchFamily="2" charset="-122"/>
              </a:rPr>
              <a:t>All the major cell types were enriched in this common set of At-Risk/ERA signature pathways while some individual cell types demonstrated specific enriched pathways</a:t>
            </a:r>
          </a:p>
          <a:p>
            <a:pPr marL="285750" indent="-285750" rtl="0">
              <a:spcBef>
                <a:spcPts val="0"/>
              </a:spcBef>
              <a:spcAft>
                <a:spcPts val="0"/>
              </a:spcAft>
              <a:buFont typeface="Arial" panose="020B0604020202020204" pitchFamily="34" charset="0"/>
              <a:buChar char="•"/>
            </a:pPr>
            <a:r>
              <a:rPr lang="en-US" sz="1800" dirty="0">
                <a:effectLst/>
                <a:latin typeface="Arial" panose="020B0604020202020204" pitchFamily="34" charset="0"/>
                <a:ea typeface="SimSun" panose="02010600030101010101" pitchFamily="2" charset="-122"/>
              </a:rPr>
              <a:t>For example, activation of HOX genes was enriched in B cells, CD4 T cells, CD8 T Naive, and monocytes. RUNX3 regulation is more highly associated with CD8 TEM, NK, CD4 T Naive, and monocytes</a:t>
            </a:r>
            <a:r>
              <a:rPr lang="en-US" sz="1800" baseline="30000" dirty="0">
                <a:effectLst/>
                <a:latin typeface="Arial" panose="020B0604020202020204" pitchFamily="34" charset="0"/>
                <a:ea typeface="SimSun" panose="02010600030101010101" pitchFamily="2" charset="-122"/>
              </a:rPr>
              <a:t>23</a:t>
            </a:r>
            <a:r>
              <a:rPr lang="en-US" sz="1800" dirty="0">
                <a:effectLst/>
                <a:latin typeface="Arial" panose="020B0604020202020204" pitchFamily="34" charset="0"/>
                <a:ea typeface="SimSun" panose="02010600030101010101" pitchFamily="2" charset="-122"/>
              </a:rPr>
              <a:t>. Despite individual variations described above, the general pattern of pathways associated with pathogenesis of RA is consistent and extends across the identified cell types.</a:t>
            </a:r>
          </a:p>
          <a:p>
            <a:endParaRPr lang="en-US" dirty="0"/>
          </a:p>
        </p:txBody>
      </p:sp>
      <p:sp>
        <p:nvSpPr>
          <p:cNvPr id="4" name="Slide Number Placeholder 3"/>
          <p:cNvSpPr>
            <a:spLocks noGrp="1"/>
          </p:cNvSpPr>
          <p:nvPr>
            <p:ph type="sldNum" sz="quarter" idx="5"/>
          </p:nvPr>
        </p:nvSpPr>
        <p:spPr/>
        <p:txBody>
          <a:bodyPr/>
          <a:lstStyle/>
          <a:p>
            <a:fld id="{0D44B418-F257-4648-A5BC-9069F7298BED}" type="slidenum">
              <a:rPr lang="en-US" smtClean="0"/>
              <a:t>10</a:t>
            </a:fld>
            <a:endParaRPr lang="en-US"/>
          </a:p>
        </p:txBody>
      </p:sp>
    </p:spTree>
    <p:extLst>
      <p:ext uri="{BB962C8B-B14F-4D97-AF65-F5344CB8AC3E}">
        <p14:creationId xmlns:p14="http://schemas.microsoft.com/office/powerpoint/2010/main" val="375585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26A0-5052-4DE4-BD6D-022FF951F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B8854F-DE08-44C8-8844-662A2461C4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5F142-A4CC-4F52-9440-41C61922F8A9}"/>
              </a:ext>
            </a:extLst>
          </p:cNvPr>
          <p:cNvSpPr>
            <a:spLocks noGrp="1"/>
          </p:cNvSpPr>
          <p:nvPr>
            <p:ph type="dt" sz="half" idx="10"/>
          </p:nvPr>
        </p:nvSpPr>
        <p:spPr/>
        <p:txBody>
          <a:bodyPr/>
          <a:lstStyle/>
          <a:p>
            <a:fld id="{58AD6412-0CAF-584D-B3B4-8F1423D2D97B}" type="datetime1">
              <a:rPr lang="en-US" smtClean="0"/>
              <a:t>3/5/25</a:t>
            </a:fld>
            <a:endParaRPr lang="en-US"/>
          </a:p>
        </p:txBody>
      </p:sp>
      <p:sp>
        <p:nvSpPr>
          <p:cNvPr id="5" name="Footer Placeholder 4">
            <a:extLst>
              <a:ext uri="{FF2B5EF4-FFF2-40B4-BE49-F238E27FC236}">
                <a16:creationId xmlns:a16="http://schemas.microsoft.com/office/drawing/2014/main" id="{35BEC9CA-10FB-4150-A5A2-45E9070D8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1A971-2D71-4A59-994D-11AB9139EE37}"/>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3592420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3D51-2B72-4865-8EF8-49A98C053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64096F-EA66-4AAF-8BB7-CC212B875B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823E5-C2D9-4C89-98BB-2D97FBCA8B77}"/>
              </a:ext>
            </a:extLst>
          </p:cNvPr>
          <p:cNvSpPr>
            <a:spLocks noGrp="1"/>
          </p:cNvSpPr>
          <p:nvPr>
            <p:ph type="dt" sz="half" idx="10"/>
          </p:nvPr>
        </p:nvSpPr>
        <p:spPr/>
        <p:txBody>
          <a:bodyPr/>
          <a:lstStyle/>
          <a:p>
            <a:fld id="{823B00D4-9B08-E647-904F-911E49B4CDC1}" type="datetime1">
              <a:rPr lang="en-US" smtClean="0"/>
              <a:t>3/5/25</a:t>
            </a:fld>
            <a:endParaRPr lang="en-US"/>
          </a:p>
        </p:txBody>
      </p:sp>
      <p:sp>
        <p:nvSpPr>
          <p:cNvPr id="5" name="Footer Placeholder 4">
            <a:extLst>
              <a:ext uri="{FF2B5EF4-FFF2-40B4-BE49-F238E27FC236}">
                <a16:creationId xmlns:a16="http://schemas.microsoft.com/office/drawing/2014/main" id="{BD4B227A-8CBF-40E1-840D-439497985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2E591-D8E9-4CD1-B9A5-BBCE3F31E72D}"/>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377851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F3CF2-94D7-44CA-B597-192BFE93F4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CC558D-35DB-4BE7-AFA1-8404507E87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9BDCC-BDED-4B66-B72D-31B7978706FB}"/>
              </a:ext>
            </a:extLst>
          </p:cNvPr>
          <p:cNvSpPr>
            <a:spLocks noGrp="1"/>
          </p:cNvSpPr>
          <p:nvPr>
            <p:ph type="dt" sz="half" idx="10"/>
          </p:nvPr>
        </p:nvSpPr>
        <p:spPr/>
        <p:txBody>
          <a:bodyPr/>
          <a:lstStyle/>
          <a:p>
            <a:fld id="{2B0007CF-3E05-A54C-8597-531ECAE33469}" type="datetime1">
              <a:rPr lang="en-US" smtClean="0"/>
              <a:t>3/5/25</a:t>
            </a:fld>
            <a:endParaRPr lang="en-US"/>
          </a:p>
        </p:txBody>
      </p:sp>
      <p:sp>
        <p:nvSpPr>
          <p:cNvPr id="5" name="Footer Placeholder 4">
            <a:extLst>
              <a:ext uri="{FF2B5EF4-FFF2-40B4-BE49-F238E27FC236}">
                <a16:creationId xmlns:a16="http://schemas.microsoft.com/office/drawing/2014/main" id="{4716CABE-E172-4226-946C-4102DF07E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C0576-6B5B-4B81-B626-7C42E5546692}"/>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184125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2E66-CEFB-49C4-920D-EF2998B8CC81}"/>
              </a:ext>
            </a:extLst>
          </p:cNvPr>
          <p:cNvSpPr>
            <a:spLocks noGrp="1"/>
          </p:cNvSpPr>
          <p:nvPr>
            <p:ph type="title"/>
          </p:nvPr>
        </p:nvSpPr>
        <p:spPr/>
        <p:txBody>
          <a:bodyPr/>
          <a:lstStyle>
            <a:lvl1pPr algn="ct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91BB29A0-1A9D-4381-8A04-E6102048A96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F193CE-94CF-4A63-AFDC-F336CF04618D}"/>
              </a:ext>
            </a:extLst>
          </p:cNvPr>
          <p:cNvSpPr>
            <a:spLocks noGrp="1"/>
          </p:cNvSpPr>
          <p:nvPr>
            <p:ph type="dt" sz="half" idx="10"/>
          </p:nvPr>
        </p:nvSpPr>
        <p:spPr/>
        <p:txBody>
          <a:bodyPr/>
          <a:lstStyle/>
          <a:p>
            <a:fld id="{1DE11D5A-61EA-6847-8A68-9E1345C32307}" type="datetime1">
              <a:rPr lang="en-US" smtClean="0"/>
              <a:t>3/5/25</a:t>
            </a:fld>
            <a:endParaRPr lang="en-US"/>
          </a:p>
        </p:txBody>
      </p:sp>
      <p:sp>
        <p:nvSpPr>
          <p:cNvPr id="5" name="Footer Placeholder 4">
            <a:extLst>
              <a:ext uri="{FF2B5EF4-FFF2-40B4-BE49-F238E27FC236}">
                <a16:creationId xmlns:a16="http://schemas.microsoft.com/office/drawing/2014/main" id="{7886870F-0B15-4207-879E-601C91DAF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473C3-5824-4A9B-9751-A28070C13448}"/>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125613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B62F-5B99-4FB3-9FD6-E18E82C47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BE712B-F92E-4C5A-BEB8-CE950C4D0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05E2D9-3826-44C3-A22B-59C43827D7E8}"/>
              </a:ext>
            </a:extLst>
          </p:cNvPr>
          <p:cNvSpPr>
            <a:spLocks noGrp="1"/>
          </p:cNvSpPr>
          <p:nvPr>
            <p:ph type="dt" sz="half" idx="10"/>
          </p:nvPr>
        </p:nvSpPr>
        <p:spPr/>
        <p:txBody>
          <a:bodyPr/>
          <a:lstStyle/>
          <a:p>
            <a:fld id="{D145E97C-9B8E-414B-921F-D257C419DDD6}" type="datetime1">
              <a:rPr lang="en-US" smtClean="0"/>
              <a:t>3/5/25</a:t>
            </a:fld>
            <a:endParaRPr lang="en-US"/>
          </a:p>
        </p:txBody>
      </p:sp>
      <p:sp>
        <p:nvSpPr>
          <p:cNvPr id="5" name="Footer Placeholder 4">
            <a:extLst>
              <a:ext uri="{FF2B5EF4-FFF2-40B4-BE49-F238E27FC236}">
                <a16:creationId xmlns:a16="http://schemas.microsoft.com/office/drawing/2014/main" id="{CC2290CD-4FF6-4B53-83A2-06E5E93D9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281DA-41C1-457C-AAAC-A859C35CEAB4}"/>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4252846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5F11-B9BA-410C-9656-695237BE1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47CA1-44F4-49E7-9D8E-1268083C3C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7FF2BE-75D3-4F67-88C2-A8492AD41B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E74854-BCBB-4735-B0CB-042428F46616}"/>
              </a:ext>
            </a:extLst>
          </p:cNvPr>
          <p:cNvSpPr>
            <a:spLocks noGrp="1"/>
          </p:cNvSpPr>
          <p:nvPr>
            <p:ph type="dt" sz="half" idx="10"/>
          </p:nvPr>
        </p:nvSpPr>
        <p:spPr/>
        <p:txBody>
          <a:bodyPr/>
          <a:lstStyle/>
          <a:p>
            <a:fld id="{3C703AA3-A88B-7E4C-93BC-4ED2688A79D4}" type="datetime1">
              <a:rPr lang="en-US" smtClean="0"/>
              <a:t>3/5/25</a:t>
            </a:fld>
            <a:endParaRPr lang="en-US"/>
          </a:p>
        </p:txBody>
      </p:sp>
      <p:sp>
        <p:nvSpPr>
          <p:cNvPr id="6" name="Footer Placeholder 5">
            <a:extLst>
              <a:ext uri="{FF2B5EF4-FFF2-40B4-BE49-F238E27FC236}">
                <a16:creationId xmlns:a16="http://schemas.microsoft.com/office/drawing/2014/main" id="{12A4B92B-2C6A-4E54-8412-0A2B7342F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7E240-D2E4-4E7D-9B39-ACEDDC299899}"/>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238216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6D31-2E9D-4921-8829-9159D8C06F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7B27-B85A-44A1-9945-4A5C0396D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C4EAD-4974-46DA-B32A-07AB9D40C4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AFBC-C422-446F-953E-3615F24A8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3E525-9F14-44D6-9C70-BC6FB97C1B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6057BA-0F92-4787-B1DB-BB7F09BAAA15}"/>
              </a:ext>
            </a:extLst>
          </p:cNvPr>
          <p:cNvSpPr>
            <a:spLocks noGrp="1"/>
          </p:cNvSpPr>
          <p:nvPr>
            <p:ph type="dt" sz="half" idx="10"/>
          </p:nvPr>
        </p:nvSpPr>
        <p:spPr/>
        <p:txBody>
          <a:bodyPr/>
          <a:lstStyle/>
          <a:p>
            <a:fld id="{1C008E2C-694A-C44E-82F8-1A999032D37A}" type="datetime1">
              <a:rPr lang="en-US" smtClean="0"/>
              <a:t>3/5/25</a:t>
            </a:fld>
            <a:endParaRPr lang="en-US"/>
          </a:p>
        </p:txBody>
      </p:sp>
      <p:sp>
        <p:nvSpPr>
          <p:cNvPr id="8" name="Footer Placeholder 7">
            <a:extLst>
              <a:ext uri="{FF2B5EF4-FFF2-40B4-BE49-F238E27FC236}">
                <a16:creationId xmlns:a16="http://schemas.microsoft.com/office/drawing/2014/main" id="{8717B7C6-9CBD-41C0-840B-6A6CF6872F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31F54B-127D-4BFF-945C-372C851FA594}"/>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345283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6BAD-E6C8-482C-A01A-D6F197BD1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7D04EA-E684-4C20-AB94-B080D9366262}"/>
              </a:ext>
            </a:extLst>
          </p:cNvPr>
          <p:cNvSpPr>
            <a:spLocks noGrp="1"/>
          </p:cNvSpPr>
          <p:nvPr>
            <p:ph type="dt" sz="half" idx="10"/>
          </p:nvPr>
        </p:nvSpPr>
        <p:spPr/>
        <p:txBody>
          <a:bodyPr/>
          <a:lstStyle/>
          <a:p>
            <a:fld id="{50C0649E-9773-F441-9C94-6D3960CA6BD1}" type="datetime1">
              <a:rPr lang="en-US" smtClean="0"/>
              <a:t>3/5/25</a:t>
            </a:fld>
            <a:endParaRPr lang="en-US"/>
          </a:p>
        </p:txBody>
      </p:sp>
      <p:sp>
        <p:nvSpPr>
          <p:cNvPr id="4" name="Footer Placeholder 3">
            <a:extLst>
              <a:ext uri="{FF2B5EF4-FFF2-40B4-BE49-F238E27FC236}">
                <a16:creationId xmlns:a16="http://schemas.microsoft.com/office/drawing/2014/main" id="{08F6D93C-B810-4722-B010-68CAC1E06A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DA4C6-8546-4F7A-A306-1373258667B4}"/>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107705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66759-547D-4043-B6CB-446181100FB3}"/>
              </a:ext>
            </a:extLst>
          </p:cNvPr>
          <p:cNvSpPr>
            <a:spLocks noGrp="1"/>
          </p:cNvSpPr>
          <p:nvPr>
            <p:ph type="dt" sz="half" idx="10"/>
          </p:nvPr>
        </p:nvSpPr>
        <p:spPr/>
        <p:txBody>
          <a:bodyPr/>
          <a:lstStyle/>
          <a:p>
            <a:fld id="{A892B9FD-41AB-0948-AFD9-DF598E12D8DA}" type="datetime1">
              <a:rPr lang="en-US" smtClean="0"/>
              <a:t>3/5/25</a:t>
            </a:fld>
            <a:endParaRPr lang="en-US"/>
          </a:p>
        </p:txBody>
      </p:sp>
      <p:sp>
        <p:nvSpPr>
          <p:cNvPr id="3" name="Footer Placeholder 2">
            <a:extLst>
              <a:ext uri="{FF2B5EF4-FFF2-40B4-BE49-F238E27FC236}">
                <a16:creationId xmlns:a16="http://schemas.microsoft.com/office/drawing/2014/main" id="{7BB77A42-D770-40DE-B7BE-00F9AA5255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37BE1-BD3D-4140-912B-9AA46B2A0580}"/>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3104827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8210-BAB7-4E4E-ACF9-924343ACC7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FAB17-97DD-4633-996A-2E10CA4AD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783045-4F17-4C1E-B9F8-C8CAECF95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628F1-D26A-47C5-9FAA-BCA4523ECADA}"/>
              </a:ext>
            </a:extLst>
          </p:cNvPr>
          <p:cNvSpPr>
            <a:spLocks noGrp="1"/>
          </p:cNvSpPr>
          <p:nvPr>
            <p:ph type="dt" sz="half" idx="10"/>
          </p:nvPr>
        </p:nvSpPr>
        <p:spPr/>
        <p:txBody>
          <a:bodyPr/>
          <a:lstStyle/>
          <a:p>
            <a:fld id="{F5DFE51B-9BA0-7D4C-8091-B7B295508364}" type="datetime1">
              <a:rPr lang="en-US" smtClean="0"/>
              <a:t>3/5/25</a:t>
            </a:fld>
            <a:endParaRPr lang="en-US"/>
          </a:p>
        </p:txBody>
      </p:sp>
      <p:sp>
        <p:nvSpPr>
          <p:cNvPr id="6" name="Footer Placeholder 5">
            <a:extLst>
              <a:ext uri="{FF2B5EF4-FFF2-40B4-BE49-F238E27FC236}">
                <a16:creationId xmlns:a16="http://schemas.microsoft.com/office/drawing/2014/main" id="{FAE247AF-7B01-4C94-BDD8-D42644A9D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FEE4E-66BD-44D5-8F59-EEE4D03FDF5D}"/>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92344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979B-0C68-4C7E-807A-B220436C4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09966-7E45-4D70-99FC-AC7F079CD1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946321-E9FE-4A48-AB19-A687B5A4A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6F8A7-4B6D-4281-800D-3F756BA8D582}"/>
              </a:ext>
            </a:extLst>
          </p:cNvPr>
          <p:cNvSpPr>
            <a:spLocks noGrp="1"/>
          </p:cNvSpPr>
          <p:nvPr>
            <p:ph type="dt" sz="half" idx="10"/>
          </p:nvPr>
        </p:nvSpPr>
        <p:spPr/>
        <p:txBody>
          <a:bodyPr/>
          <a:lstStyle/>
          <a:p>
            <a:fld id="{6C8CD106-E179-A642-8A1A-75822024E379}" type="datetime1">
              <a:rPr lang="en-US" smtClean="0"/>
              <a:t>3/5/25</a:t>
            </a:fld>
            <a:endParaRPr lang="en-US"/>
          </a:p>
        </p:txBody>
      </p:sp>
      <p:sp>
        <p:nvSpPr>
          <p:cNvPr id="6" name="Footer Placeholder 5">
            <a:extLst>
              <a:ext uri="{FF2B5EF4-FFF2-40B4-BE49-F238E27FC236}">
                <a16:creationId xmlns:a16="http://schemas.microsoft.com/office/drawing/2014/main" id="{53355B44-C117-4C51-963E-F3A9B9F06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A1729-1FF6-4648-BB7B-A9D4B9B54622}"/>
              </a:ext>
            </a:extLst>
          </p:cNvPr>
          <p:cNvSpPr>
            <a:spLocks noGrp="1"/>
          </p:cNvSpPr>
          <p:nvPr>
            <p:ph type="sldNum" sz="quarter" idx="12"/>
          </p:nvPr>
        </p:nvSpPr>
        <p:spPr/>
        <p:txBody>
          <a:bodyPr/>
          <a:lstStyle/>
          <a:p>
            <a:fld id="{B9D7705B-E7B5-4406-91D8-7946A28F7539}" type="slidenum">
              <a:rPr lang="en-US" smtClean="0"/>
              <a:t>‹#›</a:t>
            </a:fld>
            <a:endParaRPr lang="en-US"/>
          </a:p>
        </p:txBody>
      </p:sp>
    </p:spTree>
    <p:extLst>
      <p:ext uri="{BB962C8B-B14F-4D97-AF65-F5344CB8AC3E}">
        <p14:creationId xmlns:p14="http://schemas.microsoft.com/office/powerpoint/2010/main" val="227819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EF322-E806-4EE1-B7B0-DC5A7CD24A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18D8F2C-9E1E-4F95-8A60-2135F69C0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35D6AD9-9881-4EF6-AF1E-564D621915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052E4-3B93-BE42-9E85-203F74B9BD8B}" type="datetime1">
              <a:rPr lang="en-US" smtClean="0"/>
              <a:t>3/5/25</a:t>
            </a:fld>
            <a:endParaRPr lang="en-US"/>
          </a:p>
        </p:txBody>
      </p:sp>
      <p:sp>
        <p:nvSpPr>
          <p:cNvPr id="5" name="Footer Placeholder 4">
            <a:extLst>
              <a:ext uri="{FF2B5EF4-FFF2-40B4-BE49-F238E27FC236}">
                <a16:creationId xmlns:a16="http://schemas.microsoft.com/office/drawing/2014/main" id="{70728CB2-AFF1-4EC4-88A2-812311A3FF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06FA49-4A5D-4865-8356-D771FAA55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7705B-E7B5-4406-91D8-7946A28F7539}" type="slidenum">
              <a:rPr lang="en-US" smtClean="0"/>
              <a:t>‹#›</a:t>
            </a:fld>
            <a:endParaRPr lang="en-US"/>
          </a:p>
        </p:txBody>
      </p:sp>
    </p:spTree>
    <p:extLst>
      <p:ext uri="{BB962C8B-B14F-4D97-AF65-F5344CB8AC3E}">
        <p14:creationId xmlns:p14="http://schemas.microsoft.com/office/powerpoint/2010/main" val="362547569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dt="0"/>
  <p:txStyles>
    <p:title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0E32-9C69-06E5-6504-423B7FC563F9}"/>
              </a:ext>
            </a:extLst>
          </p:cNvPr>
          <p:cNvSpPr>
            <a:spLocks noGrp="1"/>
          </p:cNvSpPr>
          <p:nvPr>
            <p:ph type="ctrTitle"/>
          </p:nvPr>
        </p:nvSpPr>
        <p:spPr>
          <a:xfrm>
            <a:off x="1524000" y="1995665"/>
            <a:ext cx="9144000" cy="2387600"/>
          </a:xfrm>
        </p:spPr>
        <p:txBody>
          <a:bodyPr>
            <a:noAutofit/>
          </a:bodyPr>
          <a:lstStyle/>
          <a:p>
            <a:r>
              <a:rPr lang="en-US" sz="3600" dirty="0"/>
              <a:t>Multi-lineage transcriptional and cell communication signatures define pathways in individuals at-risk for developing rheumatoid arthritis that initiate and perpetuate disease</a:t>
            </a:r>
          </a:p>
        </p:txBody>
      </p:sp>
      <p:sp>
        <p:nvSpPr>
          <p:cNvPr id="3" name="Subtitle 2">
            <a:extLst>
              <a:ext uri="{FF2B5EF4-FFF2-40B4-BE49-F238E27FC236}">
                <a16:creationId xmlns:a16="http://schemas.microsoft.com/office/drawing/2014/main" id="{092C02E2-864B-1B1A-1303-97410D701709}"/>
              </a:ext>
            </a:extLst>
          </p:cNvPr>
          <p:cNvSpPr>
            <a:spLocks noGrp="1"/>
          </p:cNvSpPr>
          <p:nvPr>
            <p:ph type="subTitle" idx="1"/>
          </p:nvPr>
        </p:nvSpPr>
        <p:spPr>
          <a:xfrm>
            <a:off x="1524000" y="4475340"/>
            <a:ext cx="9144000" cy="1655762"/>
          </a:xfrm>
        </p:spPr>
        <p:txBody>
          <a:bodyPr/>
          <a:lstStyle/>
          <a:p>
            <a:r>
              <a:rPr lang="en-US" dirty="0"/>
              <a:t>Cong</a:t>
            </a:r>
          </a:p>
          <a:p>
            <a:r>
              <a:rPr lang="en-US" dirty="0"/>
              <a:t>202502</a:t>
            </a:r>
          </a:p>
        </p:txBody>
      </p:sp>
      <p:sp>
        <p:nvSpPr>
          <p:cNvPr id="4" name="Slide Number Placeholder 3">
            <a:extLst>
              <a:ext uri="{FF2B5EF4-FFF2-40B4-BE49-F238E27FC236}">
                <a16:creationId xmlns:a16="http://schemas.microsoft.com/office/drawing/2014/main" id="{EAF3E630-1427-0B32-0CE8-1E1A7EDD3C5A}"/>
              </a:ext>
            </a:extLst>
          </p:cNvPr>
          <p:cNvSpPr>
            <a:spLocks noGrp="1"/>
          </p:cNvSpPr>
          <p:nvPr>
            <p:ph type="sldNum" sz="quarter" idx="12"/>
          </p:nvPr>
        </p:nvSpPr>
        <p:spPr/>
        <p:txBody>
          <a:bodyPr/>
          <a:lstStyle/>
          <a:p>
            <a:fld id="{B9D7705B-E7B5-4406-91D8-7946A28F7539}" type="slidenum">
              <a:rPr lang="en-US" smtClean="0"/>
              <a:t>1</a:t>
            </a:fld>
            <a:endParaRPr lang="en-US"/>
          </a:p>
        </p:txBody>
      </p:sp>
    </p:spTree>
    <p:extLst>
      <p:ext uri="{BB962C8B-B14F-4D97-AF65-F5344CB8AC3E}">
        <p14:creationId xmlns:p14="http://schemas.microsoft.com/office/powerpoint/2010/main" val="186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0DD5-4610-D002-AA8D-728763375136}"/>
              </a:ext>
            </a:extLst>
          </p:cNvPr>
          <p:cNvSpPr>
            <a:spLocks noGrp="1"/>
          </p:cNvSpPr>
          <p:nvPr>
            <p:ph type="title"/>
          </p:nvPr>
        </p:nvSpPr>
        <p:spPr/>
        <p:txBody>
          <a:bodyPr/>
          <a:lstStyle/>
          <a:p>
            <a:r>
              <a:rPr lang="en-US" sz="3200" b="1" dirty="0"/>
              <a:t>Signature pathways are shared in multiple cell types</a:t>
            </a:r>
            <a:endParaRPr lang="en-US" dirty="0"/>
          </a:p>
        </p:txBody>
      </p:sp>
      <p:sp>
        <p:nvSpPr>
          <p:cNvPr id="4" name="Slide Number Placeholder 3">
            <a:extLst>
              <a:ext uri="{FF2B5EF4-FFF2-40B4-BE49-F238E27FC236}">
                <a16:creationId xmlns:a16="http://schemas.microsoft.com/office/drawing/2014/main" id="{E2AB5C6E-7C68-C442-B3ED-5F2EADDE2FFA}"/>
              </a:ext>
            </a:extLst>
          </p:cNvPr>
          <p:cNvSpPr>
            <a:spLocks noGrp="1"/>
          </p:cNvSpPr>
          <p:nvPr>
            <p:ph type="sldNum" sz="quarter" idx="12"/>
          </p:nvPr>
        </p:nvSpPr>
        <p:spPr/>
        <p:txBody>
          <a:bodyPr/>
          <a:lstStyle/>
          <a:p>
            <a:fld id="{B9D7705B-E7B5-4406-91D8-7946A28F7539}" type="slidenum">
              <a:rPr lang="en-US" smtClean="0"/>
              <a:t>10</a:t>
            </a:fld>
            <a:endParaRPr lang="en-US"/>
          </a:p>
        </p:txBody>
      </p:sp>
      <p:sp>
        <p:nvSpPr>
          <p:cNvPr id="7" name="TextBox 6">
            <a:extLst>
              <a:ext uri="{FF2B5EF4-FFF2-40B4-BE49-F238E27FC236}">
                <a16:creationId xmlns:a16="http://schemas.microsoft.com/office/drawing/2014/main" id="{D37AA946-4DD7-8957-DF40-F24DC68DEBA9}"/>
              </a:ext>
            </a:extLst>
          </p:cNvPr>
          <p:cNvSpPr txBox="1"/>
          <p:nvPr/>
        </p:nvSpPr>
        <p:spPr>
          <a:xfrm rot="18894797">
            <a:off x="6441408" y="5369283"/>
            <a:ext cx="748924" cy="369332"/>
          </a:xfrm>
          <a:prstGeom prst="rect">
            <a:avLst/>
          </a:prstGeom>
          <a:noFill/>
        </p:spPr>
        <p:txBody>
          <a:bodyPr wrap="none" rtlCol="0">
            <a:spAutoFit/>
          </a:bodyPr>
          <a:lstStyle/>
          <a:p>
            <a:r>
              <a:rPr lang="en-US" dirty="0"/>
              <a:t>B cell</a:t>
            </a:r>
          </a:p>
        </p:txBody>
      </p:sp>
      <p:sp>
        <p:nvSpPr>
          <p:cNvPr id="8" name="TextBox 7">
            <a:extLst>
              <a:ext uri="{FF2B5EF4-FFF2-40B4-BE49-F238E27FC236}">
                <a16:creationId xmlns:a16="http://schemas.microsoft.com/office/drawing/2014/main" id="{7E5DC784-F36D-F143-E534-B16B9D1F0379}"/>
              </a:ext>
            </a:extLst>
          </p:cNvPr>
          <p:cNvSpPr txBox="1"/>
          <p:nvPr/>
        </p:nvSpPr>
        <p:spPr>
          <a:xfrm rot="18894797">
            <a:off x="6447325" y="5589072"/>
            <a:ext cx="1497208" cy="369332"/>
          </a:xfrm>
          <a:prstGeom prst="rect">
            <a:avLst/>
          </a:prstGeom>
          <a:noFill/>
        </p:spPr>
        <p:txBody>
          <a:bodyPr wrap="none" rtlCol="0">
            <a:spAutoFit/>
          </a:bodyPr>
          <a:lstStyle/>
          <a:p>
            <a:r>
              <a:rPr lang="en-US" dirty="0"/>
              <a:t>CD4 T Naive</a:t>
            </a:r>
          </a:p>
        </p:txBody>
      </p:sp>
      <p:sp>
        <p:nvSpPr>
          <p:cNvPr id="9" name="TextBox 8">
            <a:extLst>
              <a:ext uri="{FF2B5EF4-FFF2-40B4-BE49-F238E27FC236}">
                <a16:creationId xmlns:a16="http://schemas.microsoft.com/office/drawing/2014/main" id="{F37F2F81-204F-FF48-E7C8-642F8E25D329}"/>
              </a:ext>
            </a:extLst>
          </p:cNvPr>
          <p:cNvSpPr txBox="1"/>
          <p:nvPr/>
        </p:nvSpPr>
        <p:spPr>
          <a:xfrm rot="18894797">
            <a:off x="7295233" y="5503800"/>
            <a:ext cx="1206423" cy="369332"/>
          </a:xfrm>
          <a:prstGeom prst="rect">
            <a:avLst/>
          </a:prstGeom>
          <a:noFill/>
        </p:spPr>
        <p:txBody>
          <a:bodyPr wrap="none" rtlCol="0">
            <a:spAutoFit/>
          </a:bodyPr>
          <a:lstStyle/>
          <a:p>
            <a:r>
              <a:rPr lang="en-US" dirty="0"/>
              <a:t>CD4 TCM</a:t>
            </a:r>
          </a:p>
        </p:txBody>
      </p:sp>
      <p:sp>
        <p:nvSpPr>
          <p:cNvPr id="10" name="TextBox 9">
            <a:extLst>
              <a:ext uri="{FF2B5EF4-FFF2-40B4-BE49-F238E27FC236}">
                <a16:creationId xmlns:a16="http://schemas.microsoft.com/office/drawing/2014/main" id="{B50B6911-AD9C-0DAC-4BF1-66DC1D9FD1FC}"/>
              </a:ext>
            </a:extLst>
          </p:cNvPr>
          <p:cNvSpPr txBox="1"/>
          <p:nvPr/>
        </p:nvSpPr>
        <p:spPr>
          <a:xfrm rot="18894797">
            <a:off x="8527541" y="5500196"/>
            <a:ext cx="1193598" cy="369332"/>
          </a:xfrm>
          <a:prstGeom prst="rect">
            <a:avLst/>
          </a:prstGeom>
          <a:noFill/>
        </p:spPr>
        <p:txBody>
          <a:bodyPr wrap="none" rtlCol="0">
            <a:spAutoFit/>
          </a:bodyPr>
          <a:lstStyle/>
          <a:p>
            <a:r>
              <a:rPr lang="en-US" dirty="0"/>
              <a:t>CD8 TEM</a:t>
            </a:r>
          </a:p>
        </p:txBody>
      </p:sp>
      <p:sp>
        <p:nvSpPr>
          <p:cNvPr id="11" name="TextBox 10">
            <a:extLst>
              <a:ext uri="{FF2B5EF4-FFF2-40B4-BE49-F238E27FC236}">
                <a16:creationId xmlns:a16="http://schemas.microsoft.com/office/drawing/2014/main" id="{B44CB423-EFDF-EFAA-0784-C7FF2AF62458}"/>
              </a:ext>
            </a:extLst>
          </p:cNvPr>
          <p:cNvSpPr txBox="1"/>
          <p:nvPr/>
        </p:nvSpPr>
        <p:spPr>
          <a:xfrm rot="18894797">
            <a:off x="9033367" y="5531422"/>
            <a:ext cx="1300357" cy="369332"/>
          </a:xfrm>
          <a:prstGeom prst="rect">
            <a:avLst/>
          </a:prstGeom>
          <a:noFill/>
        </p:spPr>
        <p:txBody>
          <a:bodyPr wrap="none" rtlCol="0">
            <a:spAutoFit/>
          </a:bodyPr>
          <a:lstStyle/>
          <a:p>
            <a:r>
              <a:rPr lang="en-US" dirty="0"/>
              <a:t>Monocytes</a:t>
            </a:r>
          </a:p>
        </p:txBody>
      </p:sp>
      <p:sp>
        <p:nvSpPr>
          <p:cNvPr id="12" name="TextBox 11">
            <a:extLst>
              <a:ext uri="{FF2B5EF4-FFF2-40B4-BE49-F238E27FC236}">
                <a16:creationId xmlns:a16="http://schemas.microsoft.com/office/drawing/2014/main" id="{4F877FB9-FB7F-6949-EFEF-5C2055C5251D}"/>
              </a:ext>
            </a:extLst>
          </p:cNvPr>
          <p:cNvSpPr txBox="1"/>
          <p:nvPr/>
        </p:nvSpPr>
        <p:spPr>
          <a:xfrm rot="18894797">
            <a:off x="9928239" y="5417323"/>
            <a:ext cx="915636" cy="369332"/>
          </a:xfrm>
          <a:prstGeom prst="rect">
            <a:avLst/>
          </a:prstGeom>
          <a:noFill/>
        </p:spPr>
        <p:txBody>
          <a:bodyPr wrap="none" rtlCol="0">
            <a:spAutoFit/>
          </a:bodyPr>
          <a:lstStyle/>
          <a:p>
            <a:r>
              <a:rPr lang="en-US" dirty="0"/>
              <a:t>NK cell</a:t>
            </a:r>
          </a:p>
        </p:txBody>
      </p:sp>
      <p:sp>
        <p:nvSpPr>
          <p:cNvPr id="13" name="TextBox 12">
            <a:extLst>
              <a:ext uri="{FF2B5EF4-FFF2-40B4-BE49-F238E27FC236}">
                <a16:creationId xmlns:a16="http://schemas.microsoft.com/office/drawing/2014/main" id="{DFD2C911-A2DA-A970-FFE6-4D4DE9915E8E}"/>
              </a:ext>
            </a:extLst>
          </p:cNvPr>
          <p:cNvSpPr txBox="1"/>
          <p:nvPr/>
        </p:nvSpPr>
        <p:spPr>
          <a:xfrm rot="18894797">
            <a:off x="7673213" y="5589072"/>
            <a:ext cx="1497208" cy="369332"/>
          </a:xfrm>
          <a:prstGeom prst="rect">
            <a:avLst/>
          </a:prstGeom>
          <a:noFill/>
        </p:spPr>
        <p:txBody>
          <a:bodyPr wrap="none" rtlCol="0">
            <a:spAutoFit/>
          </a:bodyPr>
          <a:lstStyle/>
          <a:p>
            <a:r>
              <a:rPr lang="en-US" dirty="0"/>
              <a:t>CD8 T Naive</a:t>
            </a:r>
          </a:p>
        </p:txBody>
      </p:sp>
      <p:grpSp>
        <p:nvGrpSpPr>
          <p:cNvPr id="22" name="Group 21">
            <a:extLst>
              <a:ext uri="{FF2B5EF4-FFF2-40B4-BE49-F238E27FC236}">
                <a16:creationId xmlns:a16="http://schemas.microsoft.com/office/drawing/2014/main" id="{D4E3AC5D-4EB3-845A-C023-80F4A01EB54F}"/>
              </a:ext>
            </a:extLst>
          </p:cNvPr>
          <p:cNvGrpSpPr/>
          <p:nvPr/>
        </p:nvGrpSpPr>
        <p:grpSpPr>
          <a:xfrm rot="5400000">
            <a:off x="4408275" y="5024560"/>
            <a:ext cx="1176843" cy="1609150"/>
            <a:chOff x="5079408" y="6093453"/>
            <a:chExt cx="744653" cy="908516"/>
          </a:xfrm>
        </p:grpSpPr>
        <p:sp>
          <p:nvSpPr>
            <p:cNvPr id="33" name="TextBox 32">
              <a:extLst>
                <a:ext uri="{FF2B5EF4-FFF2-40B4-BE49-F238E27FC236}">
                  <a16:creationId xmlns:a16="http://schemas.microsoft.com/office/drawing/2014/main" id="{4303B404-B708-D813-436F-8273C7D8743E}"/>
                </a:ext>
              </a:extLst>
            </p:cNvPr>
            <p:cNvSpPr txBox="1"/>
            <p:nvPr/>
          </p:nvSpPr>
          <p:spPr>
            <a:xfrm rot="16200000">
              <a:off x="5526687" y="6517360"/>
              <a:ext cx="357673" cy="233697"/>
            </a:xfrm>
            <a:prstGeom prst="rect">
              <a:avLst/>
            </a:prstGeom>
            <a:noFill/>
          </p:spPr>
          <p:txBody>
            <a:bodyPr wrap="none" rtlCol="0">
              <a:spAutoFit/>
            </a:bodyPr>
            <a:lstStyle/>
            <a:p>
              <a:r>
                <a:rPr lang="en-US" dirty="0"/>
                <a:t>0.02</a:t>
              </a:r>
            </a:p>
          </p:txBody>
        </p:sp>
        <p:sp>
          <p:nvSpPr>
            <p:cNvPr id="34" name="TextBox 33">
              <a:extLst>
                <a:ext uri="{FF2B5EF4-FFF2-40B4-BE49-F238E27FC236}">
                  <a16:creationId xmlns:a16="http://schemas.microsoft.com/office/drawing/2014/main" id="{DC47B187-1FB7-B39C-698D-5B19CF00280F}"/>
                </a:ext>
              </a:extLst>
            </p:cNvPr>
            <p:cNvSpPr txBox="1"/>
            <p:nvPr/>
          </p:nvSpPr>
          <p:spPr>
            <a:xfrm rot="16200000">
              <a:off x="4879178" y="6403900"/>
              <a:ext cx="634157" cy="233697"/>
            </a:xfrm>
            <a:prstGeom prst="rect">
              <a:avLst/>
            </a:prstGeom>
            <a:noFill/>
          </p:spPr>
          <p:txBody>
            <a:bodyPr wrap="square" rtlCol="0">
              <a:spAutoFit/>
            </a:bodyPr>
            <a:lstStyle/>
            <a:p>
              <a:r>
                <a:rPr lang="en-US" dirty="0" err="1"/>
                <a:t>p.adjust</a:t>
              </a:r>
              <a:r>
                <a:rPr lang="en-US" dirty="0"/>
                <a:t> </a:t>
              </a:r>
            </a:p>
          </p:txBody>
        </p:sp>
        <p:pic>
          <p:nvPicPr>
            <p:cNvPr id="35" name="Picture 34" descr="A colorful chart with black text&#10;&#10;Description automatically generated with medium confidence">
              <a:extLst>
                <a:ext uri="{FF2B5EF4-FFF2-40B4-BE49-F238E27FC236}">
                  <a16:creationId xmlns:a16="http://schemas.microsoft.com/office/drawing/2014/main" id="{A85369F0-95C7-2128-F3C4-10BD20FF75AE}"/>
                </a:ext>
              </a:extLst>
            </p:cNvPr>
            <p:cNvPicPr>
              <a:picLocks noChangeAspect="1"/>
            </p:cNvPicPr>
            <p:nvPr/>
          </p:nvPicPr>
          <p:blipFill>
            <a:blip r:embed="rId3"/>
            <a:srcRect t="10794" r="45875"/>
            <a:stretch/>
          </p:blipFill>
          <p:spPr>
            <a:xfrm>
              <a:off x="5358928" y="6162826"/>
              <a:ext cx="234360" cy="815698"/>
            </a:xfrm>
            <a:prstGeom prst="rect">
              <a:avLst/>
            </a:prstGeom>
          </p:spPr>
        </p:pic>
        <p:sp>
          <p:nvSpPr>
            <p:cNvPr id="36" name="TextBox 35">
              <a:extLst>
                <a:ext uri="{FF2B5EF4-FFF2-40B4-BE49-F238E27FC236}">
                  <a16:creationId xmlns:a16="http://schemas.microsoft.com/office/drawing/2014/main" id="{03CC0C59-2B5B-E63C-5937-AD66A928A6AE}"/>
                </a:ext>
              </a:extLst>
            </p:cNvPr>
            <p:cNvSpPr txBox="1"/>
            <p:nvPr/>
          </p:nvSpPr>
          <p:spPr>
            <a:xfrm rot="16200000">
              <a:off x="5526686" y="6155441"/>
              <a:ext cx="357674" cy="233697"/>
            </a:xfrm>
            <a:prstGeom prst="rect">
              <a:avLst/>
            </a:prstGeom>
            <a:noFill/>
          </p:spPr>
          <p:txBody>
            <a:bodyPr wrap="none" rtlCol="0">
              <a:spAutoFit/>
            </a:bodyPr>
            <a:lstStyle/>
            <a:p>
              <a:r>
                <a:rPr lang="en-US" dirty="0"/>
                <a:t>0.05</a:t>
              </a:r>
            </a:p>
          </p:txBody>
        </p:sp>
        <p:sp>
          <p:nvSpPr>
            <p:cNvPr id="37" name="TextBox 36">
              <a:extLst>
                <a:ext uri="{FF2B5EF4-FFF2-40B4-BE49-F238E27FC236}">
                  <a16:creationId xmlns:a16="http://schemas.microsoft.com/office/drawing/2014/main" id="{BAA8DF2B-AE66-6D0C-2F9E-960A84191CE3}"/>
                </a:ext>
              </a:extLst>
            </p:cNvPr>
            <p:cNvSpPr txBox="1"/>
            <p:nvPr/>
          </p:nvSpPr>
          <p:spPr>
            <a:xfrm rot="16200000">
              <a:off x="5618880" y="6796788"/>
              <a:ext cx="176665" cy="233697"/>
            </a:xfrm>
            <a:prstGeom prst="rect">
              <a:avLst/>
            </a:prstGeom>
            <a:noFill/>
          </p:spPr>
          <p:txBody>
            <a:bodyPr wrap="none" rtlCol="0">
              <a:spAutoFit/>
            </a:bodyPr>
            <a:lstStyle/>
            <a:p>
              <a:r>
                <a:rPr lang="en-US" dirty="0"/>
                <a:t>0</a:t>
              </a:r>
            </a:p>
          </p:txBody>
        </p:sp>
      </p:grpSp>
      <p:grpSp>
        <p:nvGrpSpPr>
          <p:cNvPr id="38" name="Group 37">
            <a:extLst>
              <a:ext uri="{FF2B5EF4-FFF2-40B4-BE49-F238E27FC236}">
                <a16:creationId xmlns:a16="http://schemas.microsoft.com/office/drawing/2014/main" id="{9B6BACAE-6420-1EAC-D406-C5069F39FB32}"/>
              </a:ext>
            </a:extLst>
          </p:cNvPr>
          <p:cNvGrpSpPr/>
          <p:nvPr/>
        </p:nvGrpSpPr>
        <p:grpSpPr>
          <a:xfrm>
            <a:off x="2192195" y="5240715"/>
            <a:ext cx="1563304" cy="1207393"/>
            <a:chOff x="761826" y="5232657"/>
            <a:chExt cx="1563304" cy="1207393"/>
          </a:xfrm>
        </p:grpSpPr>
        <p:sp>
          <p:nvSpPr>
            <p:cNvPr id="24" name="TextBox 23">
              <a:extLst>
                <a:ext uri="{FF2B5EF4-FFF2-40B4-BE49-F238E27FC236}">
                  <a16:creationId xmlns:a16="http://schemas.microsoft.com/office/drawing/2014/main" id="{005589A8-FA4B-3DB0-7039-FDAF7EA68ACF}"/>
                </a:ext>
              </a:extLst>
            </p:cNvPr>
            <p:cNvSpPr txBox="1"/>
            <p:nvPr/>
          </p:nvSpPr>
          <p:spPr>
            <a:xfrm>
              <a:off x="1112769" y="6070718"/>
              <a:ext cx="312906" cy="369332"/>
            </a:xfrm>
            <a:prstGeom prst="rect">
              <a:avLst/>
            </a:prstGeom>
            <a:noFill/>
          </p:spPr>
          <p:txBody>
            <a:bodyPr wrap="none" rtlCol="0">
              <a:spAutoFit/>
            </a:bodyPr>
            <a:lstStyle/>
            <a:p>
              <a:r>
                <a:rPr lang="en-US" dirty="0"/>
                <a:t>8</a:t>
              </a:r>
            </a:p>
          </p:txBody>
        </p:sp>
        <p:sp>
          <p:nvSpPr>
            <p:cNvPr id="25" name="TextBox 24">
              <a:extLst>
                <a:ext uri="{FF2B5EF4-FFF2-40B4-BE49-F238E27FC236}">
                  <a16:creationId xmlns:a16="http://schemas.microsoft.com/office/drawing/2014/main" id="{7DD50572-A680-4102-0F9F-58556436D635}"/>
                </a:ext>
              </a:extLst>
            </p:cNvPr>
            <p:cNvSpPr txBox="1"/>
            <p:nvPr/>
          </p:nvSpPr>
          <p:spPr>
            <a:xfrm>
              <a:off x="1883984" y="6063856"/>
              <a:ext cx="441146" cy="369332"/>
            </a:xfrm>
            <a:prstGeom prst="rect">
              <a:avLst/>
            </a:prstGeom>
            <a:noFill/>
          </p:spPr>
          <p:txBody>
            <a:bodyPr wrap="none" rtlCol="0">
              <a:spAutoFit/>
            </a:bodyPr>
            <a:lstStyle/>
            <a:p>
              <a:r>
                <a:rPr lang="en-US" dirty="0"/>
                <a:t>16</a:t>
              </a:r>
            </a:p>
          </p:txBody>
        </p:sp>
        <p:sp>
          <p:nvSpPr>
            <p:cNvPr id="26" name="TextBox 25">
              <a:extLst>
                <a:ext uri="{FF2B5EF4-FFF2-40B4-BE49-F238E27FC236}">
                  <a16:creationId xmlns:a16="http://schemas.microsoft.com/office/drawing/2014/main" id="{DE713A7D-628E-F5F8-A305-28B5E948CE39}"/>
                </a:ext>
              </a:extLst>
            </p:cNvPr>
            <p:cNvSpPr txBox="1"/>
            <p:nvPr/>
          </p:nvSpPr>
          <p:spPr>
            <a:xfrm>
              <a:off x="1120663" y="5232657"/>
              <a:ext cx="813043" cy="369332"/>
            </a:xfrm>
            <a:prstGeom prst="rect">
              <a:avLst/>
            </a:prstGeom>
            <a:noFill/>
          </p:spPr>
          <p:txBody>
            <a:bodyPr wrap="none" rtlCol="0">
              <a:spAutoFit/>
            </a:bodyPr>
            <a:lstStyle/>
            <a:p>
              <a:r>
                <a:rPr lang="en-US" dirty="0"/>
                <a:t>count </a:t>
              </a:r>
            </a:p>
          </p:txBody>
        </p:sp>
        <p:sp>
          <p:nvSpPr>
            <p:cNvPr id="27" name="Oval 26">
              <a:extLst>
                <a:ext uri="{FF2B5EF4-FFF2-40B4-BE49-F238E27FC236}">
                  <a16:creationId xmlns:a16="http://schemas.microsoft.com/office/drawing/2014/main" id="{22C4202A-F44C-B869-33A6-9377D8B56B09}"/>
                </a:ext>
              </a:extLst>
            </p:cNvPr>
            <p:cNvSpPr>
              <a:spLocks noChangeAspect="1"/>
            </p:cNvSpPr>
            <p:nvPr/>
          </p:nvSpPr>
          <p:spPr>
            <a:xfrm rot="16200000">
              <a:off x="1139101" y="5757071"/>
              <a:ext cx="249250" cy="25287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25C564D-3B3F-D917-A6DB-FA26B9E16B96}"/>
                </a:ext>
              </a:extLst>
            </p:cNvPr>
            <p:cNvSpPr>
              <a:spLocks noChangeAspect="1"/>
            </p:cNvSpPr>
            <p:nvPr/>
          </p:nvSpPr>
          <p:spPr>
            <a:xfrm rot="16200000">
              <a:off x="1940565" y="5714927"/>
              <a:ext cx="332335" cy="33716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89B91EB-ADCD-57E5-956F-0FA7EF94A957}"/>
                </a:ext>
              </a:extLst>
            </p:cNvPr>
            <p:cNvSpPr>
              <a:spLocks noChangeAspect="1"/>
            </p:cNvSpPr>
            <p:nvPr/>
          </p:nvSpPr>
          <p:spPr>
            <a:xfrm rot="16200000">
              <a:off x="832891" y="5799216"/>
              <a:ext cx="166167" cy="16858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65A7D53-A923-10C5-32C2-A32F60B31DA3}"/>
                </a:ext>
              </a:extLst>
            </p:cNvPr>
            <p:cNvSpPr txBox="1"/>
            <p:nvPr/>
          </p:nvSpPr>
          <p:spPr>
            <a:xfrm>
              <a:off x="1447364" y="6063856"/>
              <a:ext cx="441146" cy="369332"/>
            </a:xfrm>
            <a:prstGeom prst="rect">
              <a:avLst/>
            </a:prstGeom>
            <a:noFill/>
          </p:spPr>
          <p:txBody>
            <a:bodyPr wrap="none" rtlCol="0">
              <a:spAutoFit/>
            </a:bodyPr>
            <a:lstStyle/>
            <a:p>
              <a:r>
                <a:rPr lang="en-US" dirty="0"/>
                <a:t>12</a:t>
              </a:r>
            </a:p>
          </p:txBody>
        </p:sp>
        <p:sp>
          <p:nvSpPr>
            <p:cNvPr id="31" name="Oval 30">
              <a:extLst>
                <a:ext uri="{FF2B5EF4-FFF2-40B4-BE49-F238E27FC236}">
                  <a16:creationId xmlns:a16="http://schemas.microsoft.com/office/drawing/2014/main" id="{598DF00E-6232-DDEE-35A6-15A9A05A556F}"/>
                </a:ext>
              </a:extLst>
            </p:cNvPr>
            <p:cNvSpPr>
              <a:spLocks noChangeAspect="1"/>
            </p:cNvSpPr>
            <p:nvPr/>
          </p:nvSpPr>
          <p:spPr>
            <a:xfrm rot="16200000">
              <a:off x="1529146" y="5746535"/>
              <a:ext cx="270023" cy="27394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33875AA-90B1-E901-CC62-718B8C6D0B8B}"/>
                </a:ext>
              </a:extLst>
            </p:cNvPr>
            <p:cNvSpPr txBox="1"/>
            <p:nvPr/>
          </p:nvSpPr>
          <p:spPr>
            <a:xfrm>
              <a:off x="761826" y="6070718"/>
              <a:ext cx="312906" cy="369332"/>
            </a:xfrm>
            <a:prstGeom prst="rect">
              <a:avLst/>
            </a:prstGeom>
            <a:noFill/>
          </p:spPr>
          <p:txBody>
            <a:bodyPr wrap="none" rtlCol="0">
              <a:spAutoFit/>
            </a:bodyPr>
            <a:lstStyle/>
            <a:p>
              <a:r>
                <a:rPr lang="en-US" dirty="0"/>
                <a:t>4</a:t>
              </a:r>
            </a:p>
          </p:txBody>
        </p:sp>
      </p:grpSp>
      <p:grpSp>
        <p:nvGrpSpPr>
          <p:cNvPr id="41" name="Group 40">
            <a:extLst>
              <a:ext uri="{FF2B5EF4-FFF2-40B4-BE49-F238E27FC236}">
                <a16:creationId xmlns:a16="http://schemas.microsoft.com/office/drawing/2014/main" id="{426E545B-BC4E-34EF-07C4-CB2213DB6768}"/>
              </a:ext>
            </a:extLst>
          </p:cNvPr>
          <p:cNvGrpSpPr/>
          <p:nvPr/>
        </p:nvGrpSpPr>
        <p:grpSpPr>
          <a:xfrm>
            <a:off x="185977" y="1534390"/>
            <a:ext cx="10749448" cy="3647172"/>
            <a:chOff x="287577" y="1371830"/>
            <a:chExt cx="10749448" cy="3647172"/>
          </a:xfrm>
        </p:grpSpPr>
        <p:sp>
          <p:nvSpPr>
            <p:cNvPr id="6" name="TextBox 5">
              <a:extLst>
                <a:ext uri="{FF2B5EF4-FFF2-40B4-BE49-F238E27FC236}">
                  <a16:creationId xmlns:a16="http://schemas.microsoft.com/office/drawing/2014/main" id="{277DA646-6BC8-2195-E13C-37BA235B8837}"/>
                </a:ext>
              </a:extLst>
            </p:cNvPr>
            <p:cNvSpPr txBox="1"/>
            <p:nvPr/>
          </p:nvSpPr>
          <p:spPr>
            <a:xfrm>
              <a:off x="646458" y="2367664"/>
              <a:ext cx="6019788" cy="260264"/>
            </a:xfrm>
            <a:prstGeom prst="rect">
              <a:avLst/>
            </a:prstGeom>
            <a:noFill/>
          </p:spPr>
          <p:txBody>
            <a:bodyPr wrap="none" rtlCol="0">
              <a:spAutoFit/>
            </a:bodyPr>
            <a:lstStyle/>
            <a:p>
              <a:pPr algn="r">
                <a:lnSpc>
                  <a:spcPts val="1180"/>
                </a:lnSpc>
              </a:pPr>
              <a:r>
                <a:rPr lang="en-US" b="1" dirty="0"/>
                <a:t>YAP1- and WWTR1 (TAZ)-stimulated gene expression</a:t>
              </a:r>
            </a:p>
          </p:txBody>
        </p:sp>
        <p:sp>
          <p:nvSpPr>
            <p:cNvPr id="14" name="TextBox 13">
              <a:extLst>
                <a:ext uri="{FF2B5EF4-FFF2-40B4-BE49-F238E27FC236}">
                  <a16:creationId xmlns:a16="http://schemas.microsoft.com/office/drawing/2014/main" id="{379C52BB-C0EF-DBAA-CD8A-B7D9FF855D6C}"/>
                </a:ext>
              </a:extLst>
            </p:cNvPr>
            <p:cNvSpPr txBox="1"/>
            <p:nvPr/>
          </p:nvSpPr>
          <p:spPr>
            <a:xfrm>
              <a:off x="1451519" y="1990107"/>
              <a:ext cx="5214727" cy="260264"/>
            </a:xfrm>
            <a:prstGeom prst="rect">
              <a:avLst/>
            </a:prstGeom>
            <a:noFill/>
          </p:spPr>
          <p:txBody>
            <a:bodyPr wrap="square">
              <a:spAutoFit/>
            </a:bodyPr>
            <a:lstStyle/>
            <a:p>
              <a:pPr algn="r">
                <a:lnSpc>
                  <a:spcPts val="1180"/>
                </a:lnSpc>
              </a:pPr>
              <a:r>
                <a:rPr lang="en-US" b="1" dirty="0"/>
                <a:t>Transcriptional regulation by RUNX2</a:t>
              </a:r>
            </a:p>
          </p:txBody>
        </p:sp>
        <p:sp>
          <p:nvSpPr>
            <p:cNvPr id="15" name="TextBox 14">
              <a:extLst>
                <a:ext uri="{FF2B5EF4-FFF2-40B4-BE49-F238E27FC236}">
                  <a16:creationId xmlns:a16="http://schemas.microsoft.com/office/drawing/2014/main" id="{07951AEA-0FFC-6B44-7991-A0C15225404A}"/>
                </a:ext>
              </a:extLst>
            </p:cNvPr>
            <p:cNvSpPr txBox="1"/>
            <p:nvPr/>
          </p:nvSpPr>
          <p:spPr>
            <a:xfrm>
              <a:off x="2275301" y="2739116"/>
              <a:ext cx="4390946" cy="260264"/>
            </a:xfrm>
            <a:prstGeom prst="rect">
              <a:avLst/>
            </a:prstGeom>
            <a:noFill/>
          </p:spPr>
          <p:txBody>
            <a:bodyPr wrap="none" rtlCol="0">
              <a:spAutoFit/>
            </a:bodyPr>
            <a:lstStyle/>
            <a:p>
              <a:pPr algn="r">
                <a:lnSpc>
                  <a:spcPts val="1180"/>
                </a:lnSpc>
              </a:pPr>
              <a:r>
                <a:rPr lang="en-US" b="1" dirty="0"/>
                <a:t>SUMOylation of intracellular receptors</a:t>
              </a:r>
            </a:p>
          </p:txBody>
        </p:sp>
        <p:sp>
          <p:nvSpPr>
            <p:cNvPr id="16" name="TextBox 15">
              <a:extLst>
                <a:ext uri="{FF2B5EF4-FFF2-40B4-BE49-F238E27FC236}">
                  <a16:creationId xmlns:a16="http://schemas.microsoft.com/office/drawing/2014/main" id="{A8EAD890-70D1-BEE5-0035-DBB44A4665F0}"/>
                </a:ext>
              </a:extLst>
            </p:cNvPr>
            <p:cNvSpPr txBox="1"/>
            <p:nvPr/>
          </p:nvSpPr>
          <p:spPr>
            <a:xfrm>
              <a:off x="556819" y="3110568"/>
              <a:ext cx="6109430" cy="260264"/>
            </a:xfrm>
            <a:prstGeom prst="rect">
              <a:avLst/>
            </a:prstGeom>
            <a:noFill/>
          </p:spPr>
          <p:txBody>
            <a:bodyPr wrap="none" rtlCol="0">
              <a:spAutoFit/>
            </a:bodyPr>
            <a:lstStyle/>
            <a:p>
              <a:pPr algn="r">
                <a:lnSpc>
                  <a:spcPts val="1180"/>
                </a:lnSpc>
              </a:pPr>
              <a:r>
                <a:rPr lang="en-US" b="1" dirty="0"/>
                <a:t>NOTCH3 Intracellular Domain Regulates Transcription</a:t>
              </a:r>
            </a:p>
          </p:txBody>
        </p:sp>
        <p:sp>
          <p:nvSpPr>
            <p:cNvPr id="17" name="TextBox 16">
              <a:extLst>
                <a:ext uri="{FF2B5EF4-FFF2-40B4-BE49-F238E27FC236}">
                  <a16:creationId xmlns:a16="http://schemas.microsoft.com/office/drawing/2014/main" id="{76D406EE-D2E5-25CB-ABB8-A15139721527}"/>
                </a:ext>
              </a:extLst>
            </p:cNvPr>
            <p:cNvSpPr txBox="1"/>
            <p:nvPr/>
          </p:nvSpPr>
          <p:spPr>
            <a:xfrm>
              <a:off x="2745557" y="3853473"/>
              <a:ext cx="3920690" cy="260264"/>
            </a:xfrm>
            <a:prstGeom prst="rect">
              <a:avLst/>
            </a:prstGeom>
            <a:noFill/>
          </p:spPr>
          <p:txBody>
            <a:bodyPr wrap="none" rtlCol="0">
              <a:spAutoFit/>
            </a:bodyPr>
            <a:lstStyle/>
            <a:p>
              <a:pPr algn="r">
                <a:lnSpc>
                  <a:spcPts val="1180"/>
                </a:lnSpc>
              </a:pPr>
              <a:r>
                <a:rPr lang="en-US" dirty="0"/>
                <a:t>Transcriptional regulation by RUNX3</a:t>
              </a:r>
            </a:p>
          </p:txBody>
        </p:sp>
        <p:sp>
          <p:nvSpPr>
            <p:cNvPr id="18" name="TextBox 17">
              <a:extLst>
                <a:ext uri="{FF2B5EF4-FFF2-40B4-BE49-F238E27FC236}">
                  <a16:creationId xmlns:a16="http://schemas.microsoft.com/office/drawing/2014/main" id="{BAE8FDF6-CF6E-3C3F-1265-80C9E3F1B58D}"/>
                </a:ext>
              </a:extLst>
            </p:cNvPr>
            <p:cNvSpPr txBox="1"/>
            <p:nvPr/>
          </p:nvSpPr>
          <p:spPr>
            <a:xfrm>
              <a:off x="287577" y="3482021"/>
              <a:ext cx="6378669" cy="260264"/>
            </a:xfrm>
            <a:prstGeom prst="rect">
              <a:avLst/>
            </a:prstGeom>
            <a:noFill/>
          </p:spPr>
          <p:txBody>
            <a:bodyPr wrap="none" rtlCol="0">
              <a:spAutoFit/>
            </a:bodyPr>
            <a:lstStyle/>
            <a:p>
              <a:pPr algn="r">
                <a:lnSpc>
                  <a:spcPts val="1180"/>
                </a:lnSpc>
              </a:pPr>
              <a:r>
                <a:rPr lang="en-US" b="1" dirty="0"/>
                <a:t>Deactivation of the beta-catenin transactivating complex</a:t>
              </a:r>
            </a:p>
          </p:txBody>
        </p:sp>
        <p:sp>
          <p:nvSpPr>
            <p:cNvPr id="19" name="TextBox 18">
              <a:extLst>
                <a:ext uri="{FF2B5EF4-FFF2-40B4-BE49-F238E27FC236}">
                  <a16:creationId xmlns:a16="http://schemas.microsoft.com/office/drawing/2014/main" id="{5F08F18C-DD87-BE78-E16D-70F1CC2FE774}"/>
                </a:ext>
              </a:extLst>
            </p:cNvPr>
            <p:cNvSpPr txBox="1"/>
            <p:nvPr/>
          </p:nvSpPr>
          <p:spPr>
            <a:xfrm>
              <a:off x="3544880" y="4224925"/>
              <a:ext cx="3121366" cy="260264"/>
            </a:xfrm>
            <a:prstGeom prst="rect">
              <a:avLst/>
            </a:prstGeom>
            <a:noFill/>
          </p:spPr>
          <p:txBody>
            <a:bodyPr wrap="none" rtlCol="0">
              <a:spAutoFit/>
            </a:bodyPr>
            <a:lstStyle/>
            <a:p>
              <a:pPr algn="r">
                <a:lnSpc>
                  <a:spcPts val="1180"/>
                </a:lnSpc>
              </a:pPr>
              <a:r>
                <a:rPr lang="en-US" dirty="0"/>
                <a:t>NGF-stimulated transcription</a:t>
              </a:r>
            </a:p>
          </p:txBody>
        </p:sp>
        <p:pic>
          <p:nvPicPr>
            <p:cNvPr id="20" name="Picture 19" descr="A diagram of a number of red dots&#10;&#10;Description automatically generated">
              <a:extLst>
                <a:ext uri="{FF2B5EF4-FFF2-40B4-BE49-F238E27FC236}">
                  <a16:creationId xmlns:a16="http://schemas.microsoft.com/office/drawing/2014/main" id="{E1763147-5B66-3703-2806-261120867982}"/>
                </a:ext>
              </a:extLst>
            </p:cNvPr>
            <p:cNvPicPr>
              <a:picLocks noChangeAspect="1"/>
            </p:cNvPicPr>
            <p:nvPr/>
          </p:nvPicPr>
          <p:blipFill>
            <a:blip r:embed="rId4"/>
            <a:srcRect l="44047" r="13003" b="21836"/>
            <a:stretch/>
          </p:blipFill>
          <p:spPr>
            <a:xfrm>
              <a:off x="6631072" y="1724750"/>
              <a:ext cx="4405953" cy="3294252"/>
            </a:xfrm>
            <a:prstGeom prst="rect">
              <a:avLst/>
            </a:prstGeom>
          </p:spPr>
        </p:pic>
        <p:sp>
          <p:nvSpPr>
            <p:cNvPr id="21" name="TextBox 20">
              <a:extLst>
                <a:ext uri="{FF2B5EF4-FFF2-40B4-BE49-F238E27FC236}">
                  <a16:creationId xmlns:a16="http://schemas.microsoft.com/office/drawing/2014/main" id="{101AE3FD-2BB3-A357-122A-FDA0AAA8131C}"/>
                </a:ext>
              </a:extLst>
            </p:cNvPr>
            <p:cNvSpPr txBox="1"/>
            <p:nvPr/>
          </p:nvSpPr>
          <p:spPr>
            <a:xfrm>
              <a:off x="1817802" y="4604706"/>
              <a:ext cx="4848444" cy="260264"/>
            </a:xfrm>
            <a:prstGeom prst="rect">
              <a:avLst/>
            </a:prstGeom>
            <a:noFill/>
          </p:spPr>
          <p:txBody>
            <a:bodyPr wrap="none" rtlCol="0">
              <a:spAutoFit/>
            </a:bodyPr>
            <a:lstStyle/>
            <a:p>
              <a:pPr algn="r">
                <a:lnSpc>
                  <a:spcPts val="1180"/>
                </a:lnSpc>
              </a:pPr>
              <a:r>
                <a:rPr lang="en-US" dirty="0"/>
                <a:t>Activation of HOX genes during differentiation</a:t>
              </a:r>
            </a:p>
          </p:txBody>
        </p:sp>
        <p:sp>
          <p:nvSpPr>
            <p:cNvPr id="39" name="Rectangle 38">
              <a:extLst>
                <a:ext uri="{FF2B5EF4-FFF2-40B4-BE49-F238E27FC236}">
                  <a16:creationId xmlns:a16="http://schemas.microsoft.com/office/drawing/2014/main" id="{C81942F0-5D2E-A544-0F88-8CADB49F58D7}"/>
                </a:ext>
              </a:extLst>
            </p:cNvPr>
            <p:cNvSpPr/>
            <p:nvPr/>
          </p:nvSpPr>
          <p:spPr>
            <a:xfrm>
              <a:off x="309267" y="1856171"/>
              <a:ext cx="6457293" cy="18910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TextBox 39">
              <a:extLst>
                <a:ext uri="{FF2B5EF4-FFF2-40B4-BE49-F238E27FC236}">
                  <a16:creationId xmlns:a16="http://schemas.microsoft.com/office/drawing/2014/main" id="{EA2CBDE6-E6CF-AA09-8521-3A5D814FC12E}"/>
                </a:ext>
              </a:extLst>
            </p:cNvPr>
            <p:cNvSpPr txBox="1"/>
            <p:nvPr/>
          </p:nvSpPr>
          <p:spPr>
            <a:xfrm>
              <a:off x="2505101" y="1371830"/>
              <a:ext cx="3052169" cy="506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3251036" hangingPunct="0"/>
              <a:r>
                <a:rPr lang="en-US" sz="2400" dirty="0">
                  <a:solidFill>
                    <a:srgbClr val="C00000"/>
                  </a:solidFill>
                  <a:latin typeface="Source Sans 3 Regular"/>
                  <a:ea typeface="Source Sans 3 Regular"/>
                  <a:cs typeface="Source Sans 3 Regular"/>
                  <a:sym typeface="Source Sans 3 Regular"/>
                </a:rPr>
                <a:t>Signature pathways</a:t>
              </a:r>
            </a:p>
          </p:txBody>
        </p:sp>
      </p:grpSp>
    </p:spTree>
    <p:extLst>
      <p:ext uri="{BB962C8B-B14F-4D97-AF65-F5344CB8AC3E}">
        <p14:creationId xmlns:p14="http://schemas.microsoft.com/office/powerpoint/2010/main" val="321780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846B-9289-82E4-73C6-F8FBBCA54F2A}"/>
              </a:ext>
            </a:extLst>
          </p:cNvPr>
          <p:cNvSpPr>
            <a:spLocks noGrp="1"/>
          </p:cNvSpPr>
          <p:nvPr>
            <p:ph type="title"/>
          </p:nvPr>
        </p:nvSpPr>
        <p:spPr/>
        <p:txBody>
          <a:bodyPr/>
          <a:lstStyle/>
          <a:p>
            <a:r>
              <a:rPr lang="en-US" dirty="0"/>
              <a:t>Signature TFs regulate </a:t>
            </a:r>
            <a:r>
              <a:rPr lang="en-US" i="0" u="none" strike="noStrike" cap="none" dirty="0">
                <a:solidFill>
                  <a:schemeClr val="dk1"/>
                </a:solidFill>
                <a:latin typeface="Arial" panose="020B0604020202020204" pitchFamily="34" charset="0"/>
                <a:ea typeface="Calibri"/>
                <a:cs typeface="Arial" panose="020B0604020202020204" pitchFamily="34" charset="0"/>
                <a:sym typeface="Calibri"/>
              </a:rPr>
              <a:t>pathogenic genes</a:t>
            </a:r>
            <a:endParaRPr lang="en-US" dirty="0"/>
          </a:p>
        </p:txBody>
      </p:sp>
      <p:sp>
        <p:nvSpPr>
          <p:cNvPr id="4" name="Slide Number Placeholder 3">
            <a:extLst>
              <a:ext uri="{FF2B5EF4-FFF2-40B4-BE49-F238E27FC236}">
                <a16:creationId xmlns:a16="http://schemas.microsoft.com/office/drawing/2014/main" id="{B89B0BC3-8E8C-D49F-57A3-0F26CDDC9A31}"/>
              </a:ext>
            </a:extLst>
          </p:cNvPr>
          <p:cNvSpPr>
            <a:spLocks noGrp="1"/>
          </p:cNvSpPr>
          <p:nvPr>
            <p:ph type="sldNum" sz="quarter" idx="12"/>
          </p:nvPr>
        </p:nvSpPr>
        <p:spPr/>
        <p:txBody>
          <a:bodyPr/>
          <a:lstStyle/>
          <a:p>
            <a:fld id="{B9D7705B-E7B5-4406-91D8-7946A28F7539}" type="slidenum">
              <a:rPr lang="en-US" smtClean="0"/>
              <a:t>11</a:t>
            </a:fld>
            <a:endParaRPr lang="en-US"/>
          </a:p>
        </p:txBody>
      </p:sp>
      <p:grpSp>
        <p:nvGrpSpPr>
          <p:cNvPr id="5" name="Group 4">
            <a:extLst>
              <a:ext uri="{FF2B5EF4-FFF2-40B4-BE49-F238E27FC236}">
                <a16:creationId xmlns:a16="http://schemas.microsoft.com/office/drawing/2014/main" id="{CBAB5C0F-7310-62E6-6B48-6FDD8A4767C6}"/>
              </a:ext>
            </a:extLst>
          </p:cNvPr>
          <p:cNvGrpSpPr>
            <a:grpSpLocks noChangeAspect="1"/>
          </p:cNvGrpSpPr>
          <p:nvPr/>
        </p:nvGrpSpPr>
        <p:grpSpPr>
          <a:xfrm>
            <a:off x="6942926" y="1660488"/>
            <a:ext cx="4130148" cy="4332459"/>
            <a:chOff x="7516487" y="2331077"/>
            <a:chExt cx="2765919" cy="2901405"/>
          </a:xfrm>
        </p:grpSpPr>
        <p:grpSp>
          <p:nvGrpSpPr>
            <p:cNvPr id="6" name="Group 5">
              <a:extLst>
                <a:ext uri="{FF2B5EF4-FFF2-40B4-BE49-F238E27FC236}">
                  <a16:creationId xmlns:a16="http://schemas.microsoft.com/office/drawing/2014/main" id="{165779C7-FBA9-960D-DB19-DDFE7EAEBE53}"/>
                </a:ext>
              </a:extLst>
            </p:cNvPr>
            <p:cNvGrpSpPr/>
            <p:nvPr/>
          </p:nvGrpSpPr>
          <p:grpSpPr>
            <a:xfrm>
              <a:off x="7516487" y="2615016"/>
              <a:ext cx="2765919" cy="2617466"/>
              <a:chOff x="2190848" y="2484143"/>
              <a:chExt cx="2765919" cy="2617466"/>
            </a:xfrm>
          </p:grpSpPr>
          <p:sp>
            <p:nvSpPr>
              <p:cNvPr id="8" name="TextBox 7">
                <a:extLst>
                  <a:ext uri="{FF2B5EF4-FFF2-40B4-BE49-F238E27FC236}">
                    <a16:creationId xmlns:a16="http://schemas.microsoft.com/office/drawing/2014/main" id="{A59268B6-F0C6-F9C8-1E7C-462CB5B09F5A}"/>
                  </a:ext>
                </a:extLst>
              </p:cNvPr>
              <p:cNvSpPr txBox="1"/>
              <p:nvPr/>
            </p:nvSpPr>
            <p:spPr>
              <a:xfrm>
                <a:off x="2388964" y="2574758"/>
                <a:ext cx="2448663" cy="494676"/>
              </a:xfrm>
              <a:prstGeom prst="rect">
                <a:avLst/>
              </a:prstGeom>
              <a:noFill/>
            </p:spPr>
            <p:txBody>
              <a:bodyPr wrap="square" rtlCol="0">
                <a:spAutoFit/>
              </a:bodyPr>
              <a:lstStyle/>
              <a:p>
                <a:pPr algn="ctr"/>
                <a:r>
                  <a:rPr lang="en-US" sz="1400" b="1" dirty="0"/>
                  <a:t>Signature pathways via epigenetic remodeling in multiple cell types</a:t>
                </a:r>
              </a:p>
              <a:p>
                <a:pPr algn="ctr"/>
                <a:endParaRPr lang="en-US" sz="1400" dirty="0"/>
              </a:p>
            </p:txBody>
          </p:sp>
          <p:sp>
            <p:nvSpPr>
              <p:cNvPr id="9" name="Rounded Rectangle 8">
                <a:extLst>
                  <a:ext uri="{FF2B5EF4-FFF2-40B4-BE49-F238E27FC236}">
                    <a16:creationId xmlns:a16="http://schemas.microsoft.com/office/drawing/2014/main" id="{914AB755-5042-5D98-A550-8FD2AAE0ACD6}"/>
                  </a:ext>
                </a:extLst>
              </p:cNvPr>
              <p:cNvSpPr/>
              <p:nvPr/>
            </p:nvSpPr>
            <p:spPr bwMode="auto">
              <a:xfrm>
                <a:off x="2217887" y="2484143"/>
                <a:ext cx="2738880" cy="2617466"/>
              </a:xfrm>
              <a:prstGeom prst="roundRect">
                <a:avLst/>
              </a:prstGeom>
              <a:noFill/>
              <a:ln w="2540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 name="Google Shape;295;p14">
                <a:extLst>
                  <a:ext uri="{FF2B5EF4-FFF2-40B4-BE49-F238E27FC236}">
                    <a16:creationId xmlns:a16="http://schemas.microsoft.com/office/drawing/2014/main" id="{E47814F1-5143-28FD-DCAD-3E93DE37ED81}"/>
                  </a:ext>
                </a:extLst>
              </p:cNvPr>
              <p:cNvGrpSpPr/>
              <p:nvPr/>
            </p:nvGrpSpPr>
            <p:grpSpPr>
              <a:xfrm>
                <a:off x="4488605" y="3174291"/>
                <a:ext cx="426619" cy="253833"/>
                <a:chOff x="5869089" y="4910113"/>
                <a:chExt cx="1502978" cy="914401"/>
              </a:xfrm>
            </p:grpSpPr>
            <p:grpSp>
              <p:nvGrpSpPr>
                <p:cNvPr id="54" name="Google Shape;296;p14">
                  <a:extLst>
                    <a:ext uri="{FF2B5EF4-FFF2-40B4-BE49-F238E27FC236}">
                      <a16:creationId xmlns:a16="http://schemas.microsoft.com/office/drawing/2014/main" id="{D673AC90-A807-8CC9-815D-8E5EEBA98FB5}"/>
                    </a:ext>
                  </a:extLst>
                </p:cNvPr>
                <p:cNvGrpSpPr/>
                <p:nvPr/>
              </p:nvGrpSpPr>
              <p:grpSpPr>
                <a:xfrm>
                  <a:off x="6143375" y="4910113"/>
                  <a:ext cx="914400" cy="914401"/>
                  <a:chOff x="8767890" y="5268760"/>
                  <a:chExt cx="914400" cy="914400"/>
                </a:xfrm>
              </p:grpSpPr>
              <p:sp>
                <p:nvSpPr>
                  <p:cNvPr id="56" name="Google Shape;297;p14">
                    <a:extLst>
                      <a:ext uri="{FF2B5EF4-FFF2-40B4-BE49-F238E27FC236}">
                        <a16:creationId xmlns:a16="http://schemas.microsoft.com/office/drawing/2014/main" id="{70AA8235-11A5-4593-460B-666F8FF79EE9}"/>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sp>
                <p:nvSpPr>
                  <p:cNvPr id="57" name="Google Shape;298;p14">
                    <a:extLst>
                      <a:ext uri="{FF2B5EF4-FFF2-40B4-BE49-F238E27FC236}">
                        <a16:creationId xmlns:a16="http://schemas.microsoft.com/office/drawing/2014/main" id="{59D91194-7183-02DC-58F3-BDEA0B293B6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grpSp>
            <p:sp>
              <p:nvSpPr>
                <p:cNvPr id="55" name="Google Shape;299;p14">
                  <a:extLst>
                    <a:ext uri="{FF2B5EF4-FFF2-40B4-BE49-F238E27FC236}">
                      <a16:creationId xmlns:a16="http://schemas.microsoft.com/office/drawing/2014/main" id="{5D253577-37F9-6FA7-881A-08D7242D3CFF}"/>
                    </a:ext>
                  </a:extLst>
                </p:cNvPr>
                <p:cNvSpPr txBox="1"/>
                <p:nvPr/>
              </p:nvSpPr>
              <p:spPr>
                <a:xfrm>
                  <a:off x="5869089" y="5009881"/>
                  <a:ext cx="1502978" cy="7424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chemeClr val="lt1"/>
                      </a:solidFill>
                      <a:latin typeface="Arial"/>
                      <a:ea typeface="Arial"/>
                      <a:cs typeface="Arial"/>
                      <a:sym typeface="Arial"/>
                    </a:rPr>
                    <a:t>NK</a:t>
                  </a:r>
                  <a:endParaRPr sz="1400" i="1" u="none" strike="noStrike" cap="none" baseline="-25000" dirty="0">
                    <a:solidFill>
                      <a:schemeClr val="lt1"/>
                    </a:solidFill>
                    <a:latin typeface="Arial"/>
                    <a:ea typeface="Arial"/>
                    <a:cs typeface="Arial"/>
                    <a:sym typeface="Arial"/>
                  </a:endParaRPr>
                </a:p>
              </p:txBody>
            </p:sp>
          </p:grpSp>
          <p:grpSp>
            <p:nvGrpSpPr>
              <p:cNvPr id="11" name="Google Shape;300;p14">
                <a:extLst>
                  <a:ext uri="{FF2B5EF4-FFF2-40B4-BE49-F238E27FC236}">
                    <a16:creationId xmlns:a16="http://schemas.microsoft.com/office/drawing/2014/main" id="{84E34686-8968-E056-36CF-5E4BBAC40667}"/>
                  </a:ext>
                </a:extLst>
              </p:cNvPr>
              <p:cNvGrpSpPr/>
              <p:nvPr/>
            </p:nvGrpSpPr>
            <p:grpSpPr>
              <a:xfrm>
                <a:off x="4261688" y="4451556"/>
                <a:ext cx="628436" cy="390513"/>
                <a:chOff x="7166142" y="1117840"/>
                <a:chExt cx="2213981" cy="1406766"/>
              </a:xfrm>
            </p:grpSpPr>
            <p:sp>
              <p:nvSpPr>
                <p:cNvPr id="51" name="Google Shape;301;p14">
                  <a:extLst>
                    <a:ext uri="{FF2B5EF4-FFF2-40B4-BE49-F238E27FC236}">
                      <a16:creationId xmlns:a16="http://schemas.microsoft.com/office/drawing/2014/main" id="{1B732871-1880-F808-75F6-D7FF198101DA}"/>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52" name="Google Shape;302;p14">
                  <a:extLst>
                    <a:ext uri="{FF2B5EF4-FFF2-40B4-BE49-F238E27FC236}">
                      <a16:creationId xmlns:a16="http://schemas.microsoft.com/office/drawing/2014/main" id="{878CB101-E13C-815B-AFFC-BA6FD1A5F503}"/>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53" name="Google Shape;303;p14">
                  <a:extLst>
                    <a:ext uri="{FF2B5EF4-FFF2-40B4-BE49-F238E27FC236}">
                      <a16:creationId xmlns:a16="http://schemas.microsoft.com/office/drawing/2014/main" id="{B02753B9-82AD-17BC-2DED-09B78E414550}"/>
                    </a:ext>
                  </a:extLst>
                </p:cNvPr>
                <p:cNvSpPr txBox="1"/>
                <p:nvPr/>
              </p:nvSpPr>
              <p:spPr>
                <a:xfrm>
                  <a:off x="7166142" y="1262453"/>
                  <a:ext cx="2213981" cy="12621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CD8 T Naive </a:t>
                  </a:r>
                  <a:endParaRPr sz="1400" dirty="0"/>
                </a:p>
              </p:txBody>
            </p:sp>
          </p:grpSp>
          <p:grpSp>
            <p:nvGrpSpPr>
              <p:cNvPr id="12" name="Google Shape;312;p14">
                <a:extLst>
                  <a:ext uri="{FF2B5EF4-FFF2-40B4-BE49-F238E27FC236}">
                    <a16:creationId xmlns:a16="http://schemas.microsoft.com/office/drawing/2014/main" id="{B67F2324-5E21-4968-AF28-154A4893534B}"/>
                  </a:ext>
                </a:extLst>
              </p:cNvPr>
              <p:cNvGrpSpPr/>
              <p:nvPr/>
            </p:nvGrpSpPr>
            <p:grpSpPr>
              <a:xfrm>
                <a:off x="2237631" y="4431015"/>
                <a:ext cx="715351" cy="370866"/>
                <a:chOff x="7294083" y="3572476"/>
                <a:chExt cx="2520187" cy="1335994"/>
              </a:xfrm>
            </p:grpSpPr>
            <p:grpSp>
              <p:nvGrpSpPr>
                <p:cNvPr id="47" name="Google Shape;313;p14">
                  <a:extLst>
                    <a:ext uri="{FF2B5EF4-FFF2-40B4-BE49-F238E27FC236}">
                      <a16:creationId xmlns:a16="http://schemas.microsoft.com/office/drawing/2014/main" id="{D537FAA1-29F3-8305-6955-44F59D571264}"/>
                    </a:ext>
                  </a:extLst>
                </p:cNvPr>
                <p:cNvGrpSpPr/>
                <p:nvPr/>
              </p:nvGrpSpPr>
              <p:grpSpPr>
                <a:xfrm>
                  <a:off x="8009957" y="3572476"/>
                  <a:ext cx="914400" cy="942232"/>
                  <a:chOff x="7997744" y="3530713"/>
                  <a:chExt cx="914400" cy="942231"/>
                </a:xfrm>
              </p:grpSpPr>
              <p:sp>
                <p:nvSpPr>
                  <p:cNvPr id="49" name="Google Shape;314;p14">
                    <a:extLst>
                      <a:ext uri="{FF2B5EF4-FFF2-40B4-BE49-F238E27FC236}">
                        <a16:creationId xmlns:a16="http://schemas.microsoft.com/office/drawing/2014/main" id="{1AD4D7DC-49EC-CF39-9051-ED7540124D83}"/>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sp>
                <p:nvSpPr>
                  <p:cNvPr id="50" name="Google Shape;315;p14">
                    <a:extLst>
                      <a:ext uri="{FF2B5EF4-FFF2-40B4-BE49-F238E27FC236}">
                        <a16:creationId xmlns:a16="http://schemas.microsoft.com/office/drawing/2014/main" id="{F57F555C-573A-4DE0-6B79-034EF7F1B2AF}"/>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grpSp>
            <p:sp>
              <p:nvSpPr>
                <p:cNvPr id="48" name="Google Shape;316;p14">
                  <a:extLst>
                    <a:ext uri="{FF2B5EF4-FFF2-40B4-BE49-F238E27FC236}">
                      <a16:creationId xmlns:a16="http://schemas.microsoft.com/office/drawing/2014/main" id="{C2C64214-BC05-838E-BAA2-D4899FA3ABB0}"/>
                    </a:ext>
                  </a:extLst>
                </p:cNvPr>
                <p:cNvSpPr txBox="1"/>
                <p:nvPr/>
              </p:nvSpPr>
              <p:spPr>
                <a:xfrm>
                  <a:off x="7294083" y="3646314"/>
                  <a:ext cx="2520187" cy="12621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CD4 T Naive</a:t>
                  </a:r>
                  <a:endParaRPr sz="1400" i="1" u="none" strike="noStrike" cap="none" baseline="-25000" dirty="0">
                    <a:solidFill>
                      <a:srgbClr val="000000"/>
                    </a:solidFill>
                    <a:latin typeface="Arial"/>
                    <a:ea typeface="Arial"/>
                    <a:cs typeface="Arial"/>
                    <a:sym typeface="Arial"/>
                  </a:endParaRPr>
                </a:p>
              </p:txBody>
            </p:sp>
          </p:grpSp>
          <p:grpSp>
            <p:nvGrpSpPr>
              <p:cNvPr id="13" name="Google Shape;317;p14">
                <a:extLst>
                  <a:ext uri="{FF2B5EF4-FFF2-40B4-BE49-F238E27FC236}">
                    <a16:creationId xmlns:a16="http://schemas.microsoft.com/office/drawing/2014/main" id="{A396E8DD-F466-19D5-94DE-242D0F35DDDE}"/>
                  </a:ext>
                </a:extLst>
              </p:cNvPr>
              <p:cNvGrpSpPr/>
              <p:nvPr/>
            </p:nvGrpSpPr>
            <p:grpSpPr>
              <a:xfrm rot="5400000">
                <a:off x="2492340" y="2814831"/>
                <a:ext cx="240101" cy="843086"/>
                <a:chOff x="3566335" y="2144884"/>
                <a:chExt cx="1027968" cy="3641714"/>
              </a:xfrm>
            </p:grpSpPr>
            <p:sp>
              <p:nvSpPr>
                <p:cNvPr id="44" name="Google Shape;318;p14">
                  <a:extLst>
                    <a:ext uri="{FF2B5EF4-FFF2-40B4-BE49-F238E27FC236}">
                      <a16:creationId xmlns:a16="http://schemas.microsoft.com/office/drawing/2014/main" id="{7D938609-78C8-E9A7-E828-5ABE7681540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45" name="Google Shape;319;p14">
                  <a:extLst>
                    <a:ext uri="{FF2B5EF4-FFF2-40B4-BE49-F238E27FC236}">
                      <a16:creationId xmlns:a16="http://schemas.microsoft.com/office/drawing/2014/main" id="{297FC7C0-5286-480B-9B22-DBD87F7D5AC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46" name="Google Shape;320;p14">
                  <a:extLst>
                    <a:ext uri="{FF2B5EF4-FFF2-40B4-BE49-F238E27FC236}">
                      <a16:creationId xmlns:a16="http://schemas.microsoft.com/office/drawing/2014/main" id="{216D1E03-A6FE-8A0A-4D1E-B9E404D60ABD}"/>
                    </a:ext>
                  </a:extLst>
                </p:cNvPr>
                <p:cNvSpPr txBox="1"/>
                <p:nvPr/>
              </p:nvSpPr>
              <p:spPr>
                <a:xfrm rot="16200000">
                  <a:off x="2186650" y="3524569"/>
                  <a:ext cx="3641714" cy="8823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B cell</a:t>
                  </a:r>
                  <a:endParaRPr sz="1400" i="1" u="none" strike="noStrike" cap="none" baseline="-25000" dirty="0">
                    <a:solidFill>
                      <a:srgbClr val="000000"/>
                    </a:solidFill>
                    <a:latin typeface="Arial"/>
                    <a:ea typeface="Arial"/>
                    <a:cs typeface="Arial"/>
                    <a:sym typeface="Arial"/>
                  </a:endParaRPr>
                </a:p>
              </p:txBody>
            </p:sp>
          </p:grpSp>
          <p:grpSp>
            <p:nvGrpSpPr>
              <p:cNvPr id="14" name="Google Shape;321;p14">
                <a:extLst>
                  <a:ext uri="{FF2B5EF4-FFF2-40B4-BE49-F238E27FC236}">
                    <a16:creationId xmlns:a16="http://schemas.microsoft.com/office/drawing/2014/main" id="{47813311-B4E6-749E-B36A-24EC3C59ABE7}"/>
                  </a:ext>
                </a:extLst>
              </p:cNvPr>
              <p:cNvGrpSpPr/>
              <p:nvPr/>
            </p:nvGrpSpPr>
            <p:grpSpPr>
              <a:xfrm>
                <a:off x="3185653" y="2998036"/>
                <a:ext cx="1034935" cy="253833"/>
                <a:chOff x="5254022" y="3629701"/>
                <a:chExt cx="3646077" cy="914402"/>
              </a:xfrm>
            </p:grpSpPr>
            <p:sp>
              <p:nvSpPr>
                <p:cNvPr id="41" name="Google Shape;322;p14">
                  <a:extLst>
                    <a:ext uri="{FF2B5EF4-FFF2-40B4-BE49-F238E27FC236}">
                      <a16:creationId xmlns:a16="http://schemas.microsoft.com/office/drawing/2014/main" id="{1A1113FB-6B95-2278-E80E-0B4D185DB933}"/>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42" name="Google Shape;323;p14">
                  <a:extLst>
                    <a:ext uri="{FF2B5EF4-FFF2-40B4-BE49-F238E27FC236}">
                      <a16:creationId xmlns:a16="http://schemas.microsoft.com/office/drawing/2014/main" id="{60812C74-A7BE-2069-2557-537621F65E7A}"/>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43" name="Google Shape;324;p14">
                  <a:extLst>
                    <a:ext uri="{FF2B5EF4-FFF2-40B4-BE49-F238E27FC236}">
                      <a16:creationId xmlns:a16="http://schemas.microsoft.com/office/drawing/2014/main" id="{E24E2777-C7C6-2004-1F4D-C679E2AE1FC9}"/>
                    </a:ext>
                  </a:extLst>
                </p:cNvPr>
                <p:cNvSpPr txBox="1"/>
                <p:nvPr/>
              </p:nvSpPr>
              <p:spPr>
                <a:xfrm>
                  <a:off x="5254022" y="3676276"/>
                  <a:ext cx="3646077" cy="7424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Monocytes</a:t>
                  </a:r>
                  <a:endParaRPr sz="1400" dirty="0"/>
                </a:p>
              </p:txBody>
            </p:sp>
          </p:grpSp>
          <p:grpSp>
            <p:nvGrpSpPr>
              <p:cNvPr id="15" name="Google Shape;330;p14">
                <a:extLst>
                  <a:ext uri="{FF2B5EF4-FFF2-40B4-BE49-F238E27FC236}">
                    <a16:creationId xmlns:a16="http://schemas.microsoft.com/office/drawing/2014/main" id="{396D3160-E929-59EA-C461-55E2EA5390BB}"/>
                  </a:ext>
                </a:extLst>
              </p:cNvPr>
              <p:cNvGrpSpPr/>
              <p:nvPr/>
            </p:nvGrpSpPr>
            <p:grpSpPr>
              <a:xfrm>
                <a:off x="3716484" y="4609107"/>
                <a:ext cx="533447" cy="382714"/>
                <a:chOff x="7320393" y="1117840"/>
                <a:chExt cx="1879337" cy="1378686"/>
              </a:xfrm>
            </p:grpSpPr>
            <p:sp>
              <p:nvSpPr>
                <p:cNvPr id="38" name="Google Shape;331;p14">
                  <a:extLst>
                    <a:ext uri="{FF2B5EF4-FFF2-40B4-BE49-F238E27FC236}">
                      <a16:creationId xmlns:a16="http://schemas.microsoft.com/office/drawing/2014/main" id="{7B3B13C4-6CDB-A6DD-FEB5-3D2F7D0EE607}"/>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39" name="Google Shape;332;p14">
                  <a:extLst>
                    <a:ext uri="{FF2B5EF4-FFF2-40B4-BE49-F238E27FC236}">
                      <a16:creationId xmlns:a16="http://schemas.microsoft.com/office/drawing/2014/main" id="{EB863694-450D-8A09-F40B-FAE562AA1F64}"/>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rgbClr val="06709D"/>
                    </a:solidFill>
                    <a:latin typeface="Arial"/>
                    <a:ea typeface="Arial"/>
                    <a:cs typeface="Arial"/>
                    <a:sym typeface="Arial"/>
                  </a:endParaRPr>
                </a:p>
              </p:txBody>
            </p:sp>
            <p:sp>
              <p:nvSpPr>
                <p:cNvPr id="40" name="Google Shape;333;p14">
                  <a:extLst>
                    <a:ext uri="{FF2B5EF4-FFF2-40B4-BE49-F238E27FC236}">
                      <a16:creationId xmlns:a16="http://schemas.microsoft.com/office/drawing/2014/main" id="{43AB89EC-74D6-1244-A6D5-6B3855433837}"/>
                    </a:ext>
                  </a:extLst>
                </p:cNvPr>
                <p:cNvSpPr txBox="1"/>
                <p:nvPr/>
              </p:nvSpPr>
              <p:spPr>
                <a:xfrm>
                  <a:off x="7320393" y="1234363"/>
                  <a:ext cx="1879337" cy="12621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CD8 TEM </a:t>
                  </a:r>
                  <a:endParaRPr sz="1400" dirty="0"/>
                </a:p>
              </p:txBody>
            </p:sp>
          </p:grpSp>
          <p:grpSp>
            <p:nvGrpSpPr>
              <p:cNvPr id="16" name="Group 15">
                <a:extLst>
                  <a:ext uri="{FF2B5EF4-FFF2-40B4-BE49-F238E27FC236}">
                    <a16:creationId xmlns:a16="http://schemas.microsoft.com/office/drawing/2014/main" id="{18641A31-C0AF-8CE0-731D-768C790B5F0B}"/>
                  </a:ext>
                </a:extLst>
              </p:cNvPr>
              <p:cNvGrpSpPr/>
              <p:nvPr/>
            </p:nvGrpSpPr>
            <p:grpSpPr>
              <a:xfrm>
                <a:off x="3664138" y="3945784"/>
                <a:ext cx="276987" cy="108435"/>
                <a:chOff x="1999040" y="3517738"/>
                <a:chExt cx="576537" cy="225704"/>
              </a:xfrm>
            </p:grpSpPr>
            <p:cxnSp>
              <p:nvCxnSpPr>
                <p:cNvPr id="36" name="Straight Arrow Connector 35">
                  <a:extLst>
                    <a:ext uri="{FF2B5EF4-FFF2-40B4-BE49-F238E27FC236}">
                      <a16:creationId xmlns:a16="http://schemas.microsoft.com/office/drawing/2014/main" id="{167C9412-CB3B-882D-859A-4B0CA6310A39}"/>
                    </a:ext>
                  </a:extLst>
                </p:cNvPr>
                <p:cNvCxnSpPr>
                  <a:cxnSpLocks/>
                </p:cNvCxnSpPr>
                <p:nvPr/>
              </p:nvCxnSpPr>
              <p:spPr bwMode="auto">
                <a:xfrm>
                  <a:off x="2006847" y="3517738"/>
                  <a:ext cx="568730"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7620C34A-39F5-AFFB-56CB-A97C3870E242}"/>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TextBox 16">
                <a:extLst>
                  <a:ext uri="{FF2B5EF4-FFF2-40B4-BE49-F238E27FC236}">
                    <a16:creationId xmlns:a16="http://schemas.microsoft.com/office/drawing/2014/main" id="{3BC82AC5-77D6-B763-EEF7-62BF893DC2A5}"/>
                  </a:ext>
                </a:extLst>
              </p:cNvPr>
              <p:cNvSpPr txBox="1"/>
              <p:nvPr/>
            </p:nvSpPr>
            <p:spPr>
              <a:xfrm>
                <a:off x="3793320" y="3751086"/>
                <a:ext cx="868784" cy="267950"/>
              </a:xfrm>
              <a:prstGeom prst="rect">
                <a:avLst/>
              </a:prstGeom>
              <a:noFill/>
            </p:spPr>
            <p:txBody>
              <a:bodyPr wrap="square" rtlCol="0">
                <a:spAutoFit/>
              </a:bodyPr>
              <a:lstStyle/>
              <a:p>
                <a:pPr algn="ctr"/>
                <a:r>
                  <a:rPr lang="en-US" sz="1000" dirty="0"/>
                  <a:t>Pathogenic genes, e.g. </a:t>
                </a:r>
                <a:r>
                  <a:rPr lang="en-US" sz="1000" i="1" dirty="0"/>
                  <a:t>TGFB1</a:t>
                </a:r>
              </a:p>
            </p:txBody>
          </p:sp>
          <p:sp>
            <p:nvSpPr>
              <p:cNvPr id="18" name="Cloud 17">
                <a:extLst>
                  <a:ext uri="{FF2B5EF4-FFF2-40B4-BE49-F238E27FC236}">
                    <a16:creationId xmlns:a16="http://schemas.microsoft.com/office/drawing/2014/main" id="{C55A15B9-C4AF-83F1-5705-6061C06C0656}"/>
                  </a:ext>
                </a:extLst>
              </p:cNvPr>
              <p:cNvSpPr/>
              <p:nvPr/>
            </p:nvSpPr>
            <p:spPr bwMode="auto">
              <a:xfrm rot="293940">
                <a:off x="2413206" y="3370733"/>
                <a:ext cx="2346279" cy="1189999"/>
              </a:xfrm>
              <a:prstGeom prst="cloud">
                <a:avLst/>
              </a:prstGeom>
              <a:noFill/>
              <a:ln w="2540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19" name="Straight Connector 18">
                <a:extLst>
                  <a:ext uri="{FF2B5EF4-FFF2-40B4-BE49-F238E27FC236}">
                    <a16:creationId xmlns:a16="http://schemas.microsoft.com/office/drawing/2014/main" id="{F7D6C73C-4DF9-6AFF-E677-D55B402BDA45}"/>
                  </a:ext>
                </a:extLst>
              </p:cNvPr>
              <p:cNvCxnSpPr/>
              <p:nvPr/>
            </p:nvCxnSpPr>
            <p:spPr bwMode="auto">
              <a:xfrm flipV="1">
                <a:off x="2657449" y="4369325"/>
                <a:ext cx="92898" cy="80494"/>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903C3C0A-FE69-2FA5-C566-DAB0341458C8}"/>
                  </a:ext>
                </a:extLst>
              </p:cNvPr>
              <p:cNvCxnSpPr/>
              <p:nvPr/>
            </p:nvCxnSpPr>
            <p:spPr bwMode="auto">
              <a:xfrm flipV="1">
                <a:off x="4520901" y="3386125"/>
                <a:ext cx="117081" cy="21150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 name="Group 20">
                <a:extLst>
                  <a:ext uri="{FF2B5EF4-FFF2-40B4-BE49-F238E27FC236}">
                    <a16:creationId xmlns:a16="http://schemas.microsoft.com/office/drawing/2014/main" id="{8118E10A-CF8D-FD74-54D3-ADA1000319DD}"/>
                  </a:ext>
                </a:extLst>
              </p:cNvPr>
              <p:cNvGrpSpPr/>
              <p:nvPr/>
            </p:nvGrpSpPr>
            <p:grpSpPr>
              <a:xfrm>
                <a:off x="2801406" y="4472412"/>
                <a:ext cx="559080" cy="495439"/>
                <a:chOff x="1717078" y="9157100"/>
                <a:chExt cx="382084" cy="338591"/>
              </a:xfrm>
            </p:grpSpPr>
            <p:grpSp>
              <p:nvGrpSpPr>
                <p:cNvPr id="30" name="Google Shape;325;p14">
                  <a:extLst>
                    <a:ext uri="{FF2B5EF4-FFF2-40B4-BE49-F238E27FC236}">
                      <a16:creationId xmlns:a16="http://schemas.microsoft.com/office/drawing/2014/main" id="{2E9D522C-7F9E-BBE9-AEEB-0F6BD29B9706}"/>
                    </a:ext>
                  </a:extLst>
                </p:cNvPr>
                <p:cNvGrpSpPr/>
                <p:nvPr/>
              </p:nvGrpSpPr>
              <p:grpSpPr>
                <a:xfrm>
                  <a:off x="1717078" y="9229922"/>
                  <a:ext cx="382084" cy="265769"/>
                  <a:chOff x="7351400" y="3647440"/>
                  <a:chExt cx="1969641" cy="1400900"/>
                </a:xfrm>
              </p:grpSpPr>
              <p:grpSp>
                <p:nvGrpSpPr>
                  <p:cNvPr id="32" name="Google Shape;326;p14">
                    <a:extLst>
                      <a:ext uri="{FF2B5EF4-FFF2-40B4-BE49-F238E27FC236}">
                        <a16:creationId xmlns:a16="http://schemas.microsoft.com/office/drawing/2014/main" id="{1422F1A0-A088-9F5C-860F-268EC921E1D3}"/>
                      </a:ext>
                    </a:extLst>
                  </p:cNvPr>
                  <p:cNvGrpSpPr/>
                  <p:nvPr/>
                </p:nvGrpSpPr>
                <p:grpSpPr>
                  <a:xfrm>
                    <a:off x="7936643" y="3647440"/>
                    <a:ext cx="914400" cy="925830"/>
                    <a:chOff x="7924430" y="3605677"/>
                    <a:chExt cx="914400" cy="925829"/>
                  </a:xfrm>
                </p:grpSpPr>
                <p:sp>
                  <p:nvSpPr>
                    <p:cNvPr id="34" name="Google Shape;327;p14">
                      <a:extLst>
                        <a:ext uri="{FF2B5EF4-FFF2-40B4-BE49-F238E27FC236}">
                          <a16:creationId xmlns:a16="http://schemas.microsoft.com/office/drawing/2014/main" id="{78CD0955-548E-4A8F-D9A4-4A4C8E8B73E3}"/>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sp>
                  <p:nvSpPr>
                    <p:cNvPr id="35" name="Google Shape;328;p14">
                      <a:extLst>
                        <a:ext uri="{FF2B5EF4-FFF2-40B4-BE49-F238E27FC236}">
                          <a16:creationId xmlns:a16="http://schemas.microsoft.com/office/drawing/2014/main" id="{FC19A2EE-E626-A07C-E90D-4FC2ABF51F44}"/>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i="1" u="none" strike="noStrike" cap="none">
                        <a:solidFill>
                          <a:schemeClr val="dk1"/>
                        </a:solidFill>
                        <a:latin typeface="Arial"/>
                        <a:ea typeface="Arial"/>
                        <a:cs typeface="Arial"/>
                        <a:sym typeface="Arial"/>
                      </a:endParaRPr>
                    </a:p>
                  </p:txBody>
                </p:sp>
              </p:grpSp>
              <p:sp>
                <p:nvSpPr>
                  <p:cNvPr id="33" name="Google Shape;329;p14">
                    <a:extLst>
                      <a:ext uri="{FF2B5EF4-FFF2-40B4-BE49-F238E27FC236}">
                        <a16:creationId xmlns:a16="http://schemas.microsoft.com/office/drawing/2014/main" id="{4ABD4AD4-011B-0EB2-4834-008DD2AC7819}"/>
                      </a:ext>
                    </a:extLst>
                  </p:cNvPr>
                  <p:cNvSpPr txBox="1"/>
                  <p:nvPr/>
                </p:nvSpPr>
                <p:spPr>
                  <a:xfrm>
                    <a:off x="7351400" y="3786186"/>
                    <a:ext cx="1969641" cy="1262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i="1" u="none" strike="noStrike" cap="none" dirty="0">
                        <a:solidFill>
                          <a:srgbClr val="000000"/>
                        </a:solidFill>
                        <a:latin typeface="Arial"/>
                        <a:ea typeface="Arial"/>
                        <a:cs typeface="Arial"/>
                        <a:sym typeface="Arial"/>
                      </a:rPr>
                      <a:t>CD4  TCM</a:t>
                    </a:r>
                    <a:endParaRPr sz="1400" i="1" u="none" strike="noStrike" cap="none" baseline="-25000" dirty="0">
                      <a:solidFill>
                        <a:srgbClr val="000000"/>
                      </a:solidFill>
                      <a:latin typeface="Arial"/>
                      <a:ea typeface="Arial"/>
                      <a:cs typeface="Arial"/>
                      <a:sym typeface="Arial"/>
                    </a:endParaRPr>
                  </a:p>
                </p:txBody>
              </p:sp>
            </p:grpSp>
            <p:cxnSp>
              <p:nvCxnSpPr>
                <p:cNvPr id="31" name="Straight Connector 30">
                  <a:extLst>
                    <a:ext uri="{FF2B5EF4-FFF2-40B4-BE49-F238E27FC236}">
                      <a16:creationId xmlns:a16="http://schemas.microsoft.com/office/drawing/2014/main" id="{89D07883-0B1C-AFD8-919F-DF81E1AFE15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2" name="Straight Connector 21">
                <a:extLst>
                  <a:ext uri="{FF2B5EF4-FFF2-40B4-BE49-F238E27FC236}">
                    <a16:creationId xmlns:a16="http://schemas.microsoft.com/office/drawing/2014/main" id="{AF05D0C8-9711-D4B4-E3F0-BC3FEDBC89F1}"/>
                  </a:ext>
                </a:extLst>
              </p:cNvPr>
              <p:cNvCxnSpPr>
                <a:cxnSpLocks/>
                <a:stCxn id="18" idx="3"/>
                <a:endCxn id="43" idx="2"/>
              </p:cNvCxnSpPr>
              <p:nvPr/>
            </p:nvCxnSpPr>
            <p:spPr bwMode="auto">
              <a:xfrm flipV="1">
                <a:off x="3631348" y="3217052"/>
                <a:ext cx="71773" cy="223646"/>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0F8232B3-1124-E6DD-3CCC-CAE8D450AAA1}"/>
                  </a:ext>
                </a:extLst>
              </p:cNvPr>
              <p:cNvCxnSpPr/>
              <p:nvPr/>
            </p:nvCxnSpPr>
            <p:spPr bwMode="auto">
              <a:xfrm>
                <a:off x="2655632" y="3352358"/>
                <a:ext cx="71611" cy="1010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16DB9EBC-01EB-51C5-0967-4DFDA2ED2BE4}"/>
                  </a:ext>
                </a:extLst>
              </p:cNvPr>
              <p:cNvCxnSpPr/>
              <p:nvPr/>
            </p:nvCxnSpPr>
            <p:spPr bwMode="auto">
              <a:xfrm>
                <a:off x="4339295" y="4399867"/>
                <a:ext cx="71611" cy="1010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A3B1843A-57CA-5BEE-762B-F92995D06178}"/>
                  </a:ext>
                </a:extLst>
              </p:cNvPr>
              <p:cNvCxnSpPr/>
              <p:nvPr/>
            </p:nvCxnSpPr>
            <p:spPr bwMode="auto">
              <a:xfrm>
                <a:off x="3889734" y="4500759"/>
                <a:ext cx="35492" cy="117745"/>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8B106414-A0B0-CC3D-00B5-A2528DD814AF}"/>
                  </a:ext>
                </a:extLst>
              </p:cNvPr>
              <p:cNvSpPr txBox="1"/>
              <p:nvPr/>
            </p:nvSpPr>
            <p:spPr>
              <a:xfrm>
                <a:off x="2540485" y="3577348"/>
                <a:ext cx="1211737" cy="474064"/>
              </a:xfrm>
              <a:prstGeom prst="rect">
                <a:avLst/>
              </a:prstGeom>
              <a:noFill/>
            </p:spPr>
            <p:txBody>
              <a:bodyPr wrap="square" rtlCol="0">
                <a:spAutoFit/>
              </a:bodyPr>
              <a:lstStyle/>
              <a:p>
                <a:pPr algn="ctr"/>
                <a:r>
                  <a:rPr lang="en-US" sz="1000" dirty="0"/>
                  <a:t>RA Signature TFs, </a:t>
                </a:r>
              </a:p>
              <a:p>
                <a:pPr algn="ctr"/>
                <a:r>
                  <a:rPr lang="en-US" sz="1000" dirty="0"/>
                  <a:t>e.g. </a:t>
                </a:r>
                <a:r>
                  <a:rPr lang="en-US" sz="1000" i="1" dirty="0"/>
                  <a:t>SUMOylation</a:t>
                </a:r>
                <a:r>
                  <a:rPr lang="en-US" sz="1000" dirty="0"/>
                  <a:t>, </a:t>
                </a:r>
                <a:r>
                  <a:rPr lang="en-US" sz="1000" i="1" dirty="0"/>
                  <a:t>RUNX2</a:t>
                </a:r>
                <a:r>
                  <a:rPr lang="en-US" sz="1000" dirty="0"/>
                  <a:t>, </a:t>
                </a:r>
                <a:r>
                  <a:rPr lang="en-US" sz="1000" i="1" dirty="0"/>
                  <a:t>YAP1</a:t>
                </a:r>
                <a:r>
                  <a:rPr lang="en-US" sz="1000" dirty="0"/>
                  <a:t>, </a:t>
                </a:r>
                <a:r>
                  <a:rPr lang="en-US" sz="1000" i="1" dirty="0"/>
                  <a:t>NOTCH3</a:t>
                </a:r>
                <a:r>
                  <a:rPr lang="en-US" sz="1000" dirty="0"/>
                  <a:t>, and </a:t>
                </a:r>
                <a:r>
                  <a:rPr lang="el-GR" sz="1000" i="1" dirty="0"/>
                  <a:t>β</a:t>
                </a:r>
                <a:r>
                  <a:rPr lang="en-US" sz="1000" i="1" dirty="0"/>
                  <a:t>-Catenin</a:t>
                </a:r>
              </a:p>
            </p:txBody>
          </p:sp>
          <p:sp>
            <p:nvSpPr>
              <p:cNvPr id="27" name="Graphic 73" descr="DNA outline">
                <a:extLst>
                  <a:ext uri="{FF2B5EF4-FFF2-40B4-BE49-F238E27FC236}">
                    <a16:creationId xmlns:a16="http://schemas.microsoft.com/office/drawing/2014/main" id="{B4A339DE-623D-6C28-73D6-DE34A1BC3C2A}"/>
                  </a:ext>
                </a:extLst>
              </p:cNvPr>
              <p:cNvSpPr/>
              <p:nvPr/>
            </p:nvSpPr>
            <p:spPr>
              <a:xfrm rot="4938434">
                <a:off x="3397009" y="4074568"/>
                <a:ext cx="213636" cy="444928"/>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1000" dirty="0"/>
              </a:p>
            </p:txBody>
          </p:sp>
          <p:sp>
            <p:nvSpPr>
              <p:cNvPr id="28" name="Graphic 74" descr="DNA outline">
                <a:extLst>
                  <a:ext uri="{FF2B5EF4-FFF2-40B4-BE49-F238E27FC236}">
                    <a16:creationId xmlns:a16="http://schemas.microsoft.com/office/drawing/2014/main" id="{F7EB907D-4062-8640-3D8A-96744BED7792}"/>
                  </a:ext>
                </a:extLst>
              </p:cNvPr>
              <p:cNvSpPr/>
              <p:nvPr/>
            </p:nvSpPr>
            <p:spPr>
              <a:xfrm rot="4938434">
                <a:off x="3837131" y="4015119"/>
                <a:ext cx="213636" cy="444928"/>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1000" dirty="0"/>
              </a:p>
            </p:txBody>
          </p:sp>
          <p:sp>
            <p:nvSpPr>
              <p:cNvPr id="29" name="Freeform 28">
                <a:extLst>
                  <a:ext uri="{FF2B5EF4-FFF2-40B4-BE49-F238E27FC236}">
                    <a16:creationId xmlns:a16="http://schemas.microsoft.com/office/drawing/2014/main" id="{2DEB559D-9ADE-C299-7C6F-AC01A78F4FC6}"/>
                  </a:ext>
                </a:extLst>
              </p:cNvPr>
              <p:cNvSpPr/>
              <p:nvPr/>
            </p:nvSpPr>
            <p:spPr bwMode="auto">
              <a:xfrm rot="20439985">
                <a:off x="3541171" y="4050024"/>
                <a:ext cx="297033" cy="242761"/>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sp>
          <p:nvSpPr>
            <p:cNvPr id="7" name="TextBox 6">
              <a:extLst>
                <a:ext uri="{FF2B5EF4-FFF2-40B4-BE49-F238E27FC236}">
                  <a16:creationId xmlns:a16="http://schemas.microsoft.com/office/drawing/2014/main" id="{6AD876C3-DA75-3988-7CB3-40663695F6FD}"/>
                </a:ext>
              </a:extLst>
            </p:cNvPr>
            <p:cNvSpPr txBox="1"/>
            <p:nvPr/>
          </p:nvSpPr>
          <p:spPr>
            <a:xfrm>
              <a:off x="8283819" y="2331077"/>
              <a:ext cx="1162832" cy="247338"/>
            </a:xfrm>
            <a:prstGeom prst="rect">
              <a:avLst/>
            </a:prstGeom>
            <a:noFill/>
          </p:spPr>
          <p:txBody>
            <a:bodyPr wrap="none" rtlCol="0">
              <a:spAutoFit/>
            </a:bodyPr>
            <a:lstStyle/>
            <a:p>
              <a:r>
                <a:rPr lang="en-US" dirty="0"/>
                <a:t>Our hypothesis</a:t>
              </a:r>
            </a:p>
          </p:txBody>
        </p:sp>
      </p:grpSp>
      <p:grpSp>
        <p:nvGrpSpPr>
          <p:cNvPr id="58" name="Group 57">
            <a:extLst>
              <a:ext uri="{FF2B5EF4-FFF2-40B4-BE49-F238E27FC236}">
                <a16:creationId xmlns:a16="http://schemas.microsoft.com/office/drawing/2014/main" id="{9A8A11AE-601E-E2B3-96FD-1F457F385BB0}"/>
              </a:ext>
            </a:extLst>
          </p:cNvPr>
          <p:cNvGrpSpPr/>
          <p:nvPr/>
        </p:nvGrpSpPr>
        <p:grpSpPr>
          <a:xfrm>
            <a:off x="513816" y="1692848"/>
            <a:ext cx="5495855" cy="4450679"/>
            <a:chOff x="188114" y="1524756"/>
            <a:chExt cx="5495855" cy="4450679"/>
          </a:xfrm>
        </p:grpSpPr>
        <p:pic>
          <p:nvPicPr>
            <p:cNvPr id="59" name="Picture 58" descr="A circular design with lines and dots&#10;&#10;Description automatically generated">
              <a:extLst>
                <a:ext uri="{FF2B5EF4-FFF2-40B4-BE49-F238E27FC236}">
                  <a16:creationId xmlns:a16="http://schemas.microsoft.com/office/drawing/2014/main" id="{3ACB483F-5EBC-0DBC-DE8B-A8D77B829629}"/>
                </a:ext>
              </a:extLst>
            </p:cNvPr>
            <p:cNvPicPr>
              <a:picLocks noChangeAspect="1"/>
            </p:cNvPicPr>
            <p:nvPr/>
          </p:nvPicPr>
          <p:blipFill>
            <a:blip r:embed="rId3"/>
            <a:stretch>
              <a:fillRect/>
            </a:stretch>
          </p:blipFill>
          <p:spPr>
            <a:xfrm>
              <a:off x="820277" y="1728322"/>
              <a:ext cx="4372297" cy="3931920"/>
            </a:xfrm>
            <a:prstGeom prst="rect">
              <a:avLst/>
            </a:prstGeom>
          </p:spPr>
        </p:pic>
        <p:grpSp>
          <p:nvGrpSpPr>
            <p:cNvPr id="60" name="Group 59">
              <a:extLst>
                <a:ext uri="{FF2B5EF4-FFF2-40B4-BE49-F238E27FC236}">
                  <a16:creationId xmlns:a16="http://schemas.microsoft.com/office/drawing/2014/main" id="{20A6D620-C356-66C3-B598-D6F49B97DDA3}"/>
                </a:ext>
              </a:extLst>
            </p:cNvPr>
            <p:cNvGrpSpPr/>
            <p:nvPr/>
          </p:nvGrpSpPr>
          <p:grpSpPr>
            <a:xfrm>
              <a:off x="188114" y="1524756"/>
              <a:ext cx="5495855" cy="4450679"/>
              <a:chOff x="-5641027" y="1692848"/>
              <a:chExt cx="5495855" cy="4450679"/>
            </a:xfrm>
          </p:grpSpPr>
          <p:sp>
            <p:nvSpPr>
              <p:cNvPr id="61" name="TextBox 60">
                <a:extLst>
                  <a:ext uri="{FF2B5EF4-FFF2-40B4-BE49-F238E27FC236}">
                    <a16:creationId xmlns:a16="http://schemas.microsoft.com/office/drawing/2014/main" id="{54067DB6-0A32-2DC7-7CD7-E57F1165711C}"/>
                  </a:ext>
                </a:extLst>
              </p:cNvPr>
              <p:cNvSpPr txBox="1"/>
              <p:nvPr/>
            </p:nvSpPr>
            <p:spPr>
              <a:xfrm>
                <a:off x="-3564868" y="3445751"/>
                <a:ext cx="1642411" cy="369331"/>
              </a:xfrm>
              <a:prstGeom prst="rect">
                <a:avLst/>
              </a:prstGeom>
              <a:noFill/>
            </p:spPr>
            <p:txBody>
              <a:bodyPr wrap="square" rtlCol="0">
                <a:spAutoFit/>
              </a:bodyPr>
              <a:lstStyle/>
              <a:p>
                <a:pPr algn="ctr"/>
                <a:r>
                  <a:rPr lang="en-US" i="1" dirty="0"/>
                  <a:t>TGFB1</a:t>
                </a:r>
              </a:p>
            </p:txBody>
          </p:sp>
          <p:sp>
            <p:nvSpPr>
              <p:cNvPr id="62" name="TextBox 61">
                <a:extLst>
                  <a:ext uri="{FF2B5EF4-FFF2-40B4-BE49-F238E27FC236}">
                    <a16:creationId xmlns:a16="http://schemas.microsoft.com/office/drawing/2014/main" id="{B76799D0-787A-BA10-F0AE-4D96A1B4AC25}"/>
                  </a:ext>
                </a:extLst>
              </p:cNvPr>
              <p:cNvSpPr txBox="1"/>
              <p:nvPr/>
            </p:nvSpPr>
            <p:spPr>
              <a:xfrm>
                <a:off x="-4881561" y="2867168"/>
                <a:ext cx="1642411" cy="369331"/>
              </a:xfrm>
              <a:prstGeom prst="rect">
                <a:avLst/>
              </a:prstGeom>
              <a:noFill/>
            </p:spPr>
            <p:txBody>
              <a:bodyPr wrap="square" rtlCol="0">
                <a:spAutoFit/>
              </a:bodyPr>
              <a:lstStyle/>
              <a:p>
                <a:pPr algn="ctr"/>
                <a:r>
                  <a:rPr lang="en-US" i="1" dirty="0"/>
                  <a:t>RORC</a:t>
                </a:r>
              </a:p>
            </p:txBody>
          </p:sp>
          <p:sp>
            <p:nvSpPr>
              <p:cNvPr id="63" name="TextBox 62">
                <a:extLst>
                  <a:ext uri="{FF2B5EF4-FFF2-40B4-BE49-F238E27FC236}">
                    <a16:creationId xmlns:a16="http://schemas.microsoft.com/office/drawing/2014/main" id="{D098B7B4-EC02-864E-20B5-EB59F1CAC1C7}"/>
                  </a:ext>
                </a:extLst>
              </p:cNvPr>
              <p:cNvSpPr txBox="1"/>
              <p:nvPr/>
            </p:nvSpPr>
            <p:spPr>
              <a:xfrm>
                <a:off x="-4353329" y="5516033"/>
                <a:ext cx="853647" cy="246221"/>
              </a:xfrm>
              <a:prstGeom prst="rect">
                <a:avLst/>
              </a:prstGeom>
              <a:noFill/>
            </p:spPr>
            <p:txBody>
              <a:bodyPr wrap="square" rtlCol="0">
                <a:spAutoFit/>
              </a:bodyPr>
              <a:lstStyle/>
              <a:p>
                <a:pPr algn="ctr"/>
                <a:r>
                  <a:rPr lang="en-US" sz="1000" i="1" dirty="0"/>
                  <a:t>EGR2</a:t>
                </a:r>
              </a:p>
            </p:txBody>
          </p:sp>
          <p:sp>
            <p:nvSpPr>
              <p:cNvPr id="64" name="TextBox 63">
                <a:extLst>
                  <a:ext uri="{FF2B5EF4-FFF2-40B4-BE49-F238E27FC236}">
                    <a16:creationId xmlns:a16="http://schemas.microsoft.com/office/drawing/2014/main" id="{17776C30-41D6-BC90-2811-B5301F18FED8}"/>
                  </a:ext>
                </a:extLst>
              </p:cNvPr>
              <p:cNvSpPr txBox="1"/>
              <p:nvPr/>
            </p:nvSpPr>
            <p:spPr>
              <a:xfrm>
                <a:off x="-3296998" y="5774196"/>
                <a:ext cx="1142036" cy="369331"/>
              </a:xfrm>
              <a:prstGeom prst="rect">
                <a:avLst/>
              </a:prstGeom>
              <a:noFill/>
            </p:spPr>
            <p:txBody>
              <a:bodyPr wrap="square" rtlCol="0">
                <a:spAutoFit/>
              </a:bodyPr>
              <a:lstStyle/>
              <a:p>
                <a:pPr algn="ctr"/>
                <a:r>
                  <a:rPr lang="en-US" i="1" dirty="0"/>
                  <a:t>KLF1</a:t>
                </a:r>
              </a:p>
            </p:txBody>
          </p:sp>
          <p:sp>
            <p:nvSpPr>
              <p:cNvPr id="65" name="TextBox 64">
                <a:extLst>
                  <a:ext uri="{FF2B5EF4-FFF2-40B4-BE49-F238E27FC236}">
                    <a16:creationId xmlns:a16="http://schemas.microsoft.com/office/drawing/2014/main" id="{44C5A658-18B2-F0D5-B931-EEC394EABBBF}"/>
                  </a:ext>
                </a:extLst>
              </p:cNvPr>
              <p:cNvSpPr txBox="1"/>
              <p:nvPr/>
            </p:nvSpPr>
            <p:spPr>
              <a:xfrm>
                <a:off x="-2732194" y="2044891"/>
                <a:ext cx="1642411" cy="246221"/>
              </a:xfrm>
              <a:prstGeom prst="rect">
                <a:avLst/>
              </a:prstGeom>
              <a:noFill/>
            </p:spPr>
            <p:txBody>
              <a:bodyPr wrap="square" rtlCol="0">
                <a:spAutoFit/>
              </a:bodyPr>
              <a:lstStyle/>
              <a:p>
                <a:pPr algn="ctr"/>
                <a:r>
                  <a:rPr lang="en-US" sz="1000" i="1" dirty="0"/>
                  <a:t>WT1</a:t>
                </a:r>
              </a:p>
            </p:txBody>
          </p:sp>
          <p:sp>
            <p:nvSpPr>
              <p:cNvPr id="66" name="TextBox 65">
                <a:extLst>
                  <a:ext uri="{FF2B5EF4-FFF2-40B4-BE49-F238E27FC236}">
                    <a16:creationId xmlns:a16="http://schemas.microsoft.com/office/drawing/2014/main" id="{CB1AB8A9-DEB8-3E1B-D25E-5713102769BB}"/>
                  </a:ext>
                </a:extLst>
              </p:cNvPr>
              <p:cNvSpPr txBox="1"/>
              <p:nvPr/>
            </p:nvSpPr>
            <p:spPr>
              <a:xfrm>
                <a:off x="-4677136" y="2145311"/>
                <a:ext cx="1642411" cy="246221"/>
              </a:xfrm>
              <a:prstGeom prst="rect">
                <a:avLst/>
              </a:prstGeom>
              <a:noFill/>
            </p:spPr>
            <p:txBody>
              <a:bodyPr wrap="square" rtlCol="0">
                <a:spAutoFit/>
              </a:bodyPr>
              <a:lstStyle/>
              <a:p>
                <a:pPr algn="ctr"/>
                <a:r>
                  <a:rPr lang="en-US" sz="1000" i="1" dirty="0"/>
                  <a:t>SALL2</a:t>
                </a:r>
              </a:p>
            </p:txBody>
          </p:sp>
          <p:sp>
            <p:nvSpPr>
              <p:cNvPr id="67" name="TextBox 66">
                <a:extLst>
                  <a:ext uri="{FF2B5EF4-FFF2-40B4-BE49-F238E27FC236}">
                    <a16:creationId xmlns:a16="http://schemas.microsoft.com/office/drawing/2014/main" id="{F2DA1352-C9B3-9DD2-0E7F-A5134C2E83E8}"/>
                  </a:ext>
                </a:extLst>
              </p:cNvPr>
              <p:cNvSpPr txBox="1"/>
              <p:nvPr/>
            </p:nvSpPr>
            <p:spPr>
              <a:xfrm>
                <a:off x="-3431737" y="1692848"/>
                <a:ext cx="1642411" cy="369331"/>
              </a:xfrm>
              <a:prstGeom prst="rect">
                <a:avLst/>
              </a:prstGeom>
              <a:noFill/>
            </p:spPr>
            <p:txBody>
              <a:bodyPr wrap="square" rtlCol="0">
                <a:spAutoFit/>
              </a:bodyPr>
              <a:lstStyle/>
              <a:p>
                <a:pPr algn="ctr"/>
                <a:r>
                  <a:rPr lang="en-US" i="1" dirty="0"/>
                  <a:t>TFAP2A</a:t>
                </a:r>
              </a:p>
            </p:txBody>
          </p:sp>
          <p:sp>
            <p:nvSpPr>
              <p:cNvPr id="68" name="TextBox 67">
                <a:extLst>
                  <a:ext uri="{FF2B5EF4-FFF2-40B4-BE49-F238E27FC236}">
                    <a16:creationId xmlns:a16="http://schemas.microsoft.com/office/drawing/2014/main" id="{56A0D4C5-A134-834F-FAF3-0C8A596952B1}"/>
                  </a:ext>
                </a:extLst>
              </p:cNvPr>
              <p:cNvSpPr txBox="1"/>
              <p:nvPr/>
            </p:nvSpPr>
            <p:spPr>
              <a:xfrm>
                <a:off x="-1334134" y="3646651"/>
                <a:ext cx="1188962" cy="246221"/>
              </a:xfrm>
              <a:prstGeom prst="rect">
                <a:avLst/>
              </a:prstGeom>
              <a:noFill/>
            </p:spPr>
            <p:txBody>
              <a:bodyPr wrap="square" rtlCol="0">
                <a:spAutoFit/>
              </a:bodyPr>
              <a:lstStyle/>
              <a:p>
                <a:pPr algn="ctr"/>
                <a:r>
                  <a:rPr lang="en-US" sz="1000" dirty="0"/>
                  <a:t>LBX</a:t>
                </a:r>
              </a:p>
            </p:txBody>
          </p:sp>
          <p:sp>
            <p:nvSpPr>
              <p:cNvPr id="69" name="TextBox 68">
                <a:extLst>
                  <a:ext uri="{FF2B5EF4-FFF2-40B4-BE49-F238E27FC236}">
                    <a16:creationId xmlns:a16="http://schemas.microsoft.com/office/drawing/2014/main" id="{B0E870FC-E72B-0C6D-7ACB-F51A359E5555}"/>
                  </a:ext>
                </a:extLst>
              </p:cNvPr>
              <p:cNvSpPr txBox="1"/>
              <p:nvPr/>
            </p:nvSpPr>
            <p:spPr>
              <a:xfrm>
                <a:off x="-1642606" y="4818187"/>
                <a:ext cx="1244000" cy="246221"/>
              </a:xfrm>
              <a:prstGeom prst="rect">
                <a:avLst/>
              </a:prstGeom>
              <a:noFill/>
            </p:spPr>
            <p:txBody>
              <a:bodyPr wrap="square" rtlCol="0">
                <a:spAutoFit/>
              </a:bodyPr>
              <a:lstStyle/>
              <a:p>
                <a:pPr algn="ctr"/>
                <a:r>
                  <a:rPr lang="en-US" sz="1000" i="1" dirty="0"/>
                  <a:t>KLF15</a:t>
                </a:r>
              </a:p>
            </p:txBody>
          </p:sp>
          <p:sp>
            <p:nvSpPr>
              <p:cNvPr id="70" name="TextBox 69">
                <a:extLst>
                  <a:ext uri="{FF2B5EF4-FFF2-40B4-BE49-F238E27FC236}">
                    <a16:creationId xmlns:a16="http://schemas.microsoft.com/office/drawing/2014/main" id="{271D3D6F-0318-0ECE-5636-0D0EFD40151F}"/>
                  </a:ext>
                </a:extLst>
              </p:cNvPr>
              <p:cNvSpPr txBox="1"/>
              <p:nvPr/>
            </p:nvSpPr>
            <p:spPr>
              <a:xfrm>
                <a:off x="-1451572" y="2778718"/>
                <a:ext cx="1179450" cy="246221"/>
              </a:xfrm>
              <a:prstGeom prst="rect">
                <a:avLst/>
              </a:prstGeom>
              <a:noFill/>
            </p:spPr>
            <p:txBody>
              <a:bodyPr wrap="square" rtlCol="0">
                <a:spAutoFit/>
              </a:bodyPr>
              <a:lstStyle/>
              <a:p>
                <a:pPr algn="ctr"/>
                <a:r>
                  <a:rPr lang="en-US" sz="1000" i="1" dirty="0"/>
                  <a:t>HNF4A</a:t>
                </a:r>
              </a:p>
            </p:txBody>
          </p:sp>
          <p:sp>
            <p:nvSpPr>
              <p:cNvPr id="71" name="TextBox 70">
                <a:extLst>
                  <a:ext uri="{FF2B5EF4-FFF2-40B4-BE49-F238E27FC236}">
                    <a16:creationId xmlns:a16="http://schemas.microsoft.com/office/drawing/2014/main" id="{782207FB-334F-5038-3EBC-FE7940906240}"/>
                  </a:ext>
                </a:extLst>
              </p:cNvPr>
              <p:cNvSpPr txBox="1"/>
              <p:nvPr/>
            </p:nvSpPr>
            <p:spPr>
              <a:xfrm>
                <a:off x="-2459205" y="2975650"/>
                <a:ext cx="1295628" cy="244782"/>
              </a:xfrm>
              <a:prstGeom prst="rect">
                <a:avLst/>
              </a:prstGeom>
              <a:noFill/>
            </p:spPr>
            <p:txBody>
              <a:bodyPr wrap="square" rtlCol="0">
                <a:spAutoFit/>
              </a:bodyPr>
              <a:lstStyle/>
              <a:p>
                <a:pPr algn="ctr"/>
                <a:r>
                  <a:rPr lang="en-US" sz="1000" i="1" dirty="0"/>
                  <a:t>ZBTB12</a:t>
                </a:r>
              </a:p>
            </p:txBody>
          </p:sp>
          <p:sp>
            <p:nvSpPr>
              <p:cNvPr id="72" name="TextBox 71">
                <a:extLst>
                  <a:ext uri="{FF2B5EF4-FFF2-40B4-BE49-F238E27FC236}">
                    <a16:creationId xmlns:a16="http://schemas.microsoft.com/office/drawing/2014/main" id="{917BF5CD-EE9A-96AD-3E13-AA06F637A1AA}"/>
                  </a:ext>
                </a:extLst>
              </p:cNvPr>
              <p:cNvSpPr txBox="1"/>
              <p:nvPr/>
            </p:nvSpPr>
            <p:spPr>
              <a:xfrm>
                <a:off x="-1905190" y="3956242"/>
                <a:ext cx="1287051" cy="253517"/>
              </a:xfrm>
              <a:prstGeom prst="rect">
                <a:avLst/>
              </a:prstGeom>
              <a:noFill/>
            </p:spPr>
            <p:txBody>
              <a:bodyPr wrap="square" rtlCol="0">
                <a:spAutoFit/>
              </a:bodyPr>
              <a:lstStyle/>
              <a:p>
                <a:pPr algn="ctr"/>
                <a:r>
                  <a:rPr lang="en-US" sz="1000" i="1" dirty="0"/>
                  <a:t>EGR4</a:t>
                </a:r>
              </a:p>
            </p:txBody>
          </p:sp>
          <p:sp>
            <p:nvSpPr>
              <p:cNvPr id="73" name="TextBox 72">
                <a:extLst>
                  <a:ext uri="{FF2B5EF4-FFF2-40B4-BE49-F238E27FC236}">
                    <a16:creationId xmlns:a16="http://schemas.microsoft.com/office/drawing/2014/main" id="{A715884A-E976-37A7-D7ED-FC2E5AF6E9E3}"/>
                  </a:ext>
                </a:extLst>
              </p:cNvPr>
              <p:cNvSpPr txBox="1"/>
              <p:nvPr/>
            </p:nvSpPr>
            <p:spPr>
              <a:xfrm>
                <a:off x="-2073660" y="4392210"/>
                <a:ext cx="869377" cy="246221"/>
              </a:xfrm>
              <a:prstGeom prst="rect">
                <a:avLst/>
              </a:prstGeom>
              <a:noFill/>
            </p:spPr>
            <p:txBody>
              <a:bodyPr wrap="square" rtlCol="0">
                <a:spAutoFit/>
              </a:bodyPr>
              <a:lstStyle/>
              <a:p>
                <a:pPr algn="ctr"/>
                <a:r>
                  <a:rPr lang="en-US" sz="1000" i="1" dirty="0"/>
                  <a:t>AIRE</a:t>
                </a:r>
              </a:p>
            </p:txBody>
          </p:sp>
          <p:sp>
            <p:nvSpPr>
              <p:cNvPr id="74" name="TextBox 73">
                <a:extLst>
                  <a:ext uri="{FF2B5EF4-FFF2-40B4-BE49-F238E27FC236}">
                    <a16:creationId xmlns:a16="http://schemas.microsoft.com/office/drawing/2014/main" id="{CA00A376-BC31-FE1E-FCD2-D28DD82218BC}"/>
                  </a:ext>
                </a:extLst>
              </p:cNvPr>
              <p:cNvSpPr txBox="1"/>
              <p:nvPr/>
            </p:nvSpPr>
            <p:spPr>
              <a:xfrm>
                <a:off x="-1202233" y="4288702"/>
                <a:ext cx="827262" cy="246221"/>
              </a:xfrm>
              <a:prstGeom prst="rect">
                <a:avLst/>
              </a:prstGeom>
              <a:noFill/>
            </p:spPr>
            <p:txBody>
              <a:bodyPr wrap="square" rtlCol="0">
                <a:spAutoFit/>
              </a:bodyPr>
              <a:lstStyle/>
              <a:p>
                <a:pPr algn="ctr"/>
                <a:r>
                  <a:rPr lang="en-US" sz="1000" dirty="0"/>
                  <a:t>SP7</a:t>
                </a:r>
              </a:p>
            </p:txBody>
          </p:sp>
          <p:sp>
            <p:nvSpPr>
              <p:cNvPr id="75" name="TextBox 74">
                <a:extLst>
                  <a:ext uri="{FF2B5EF4-FFF2-40B4-BE49-F238E27FC236}">
                    <a16:creationId xmlns:a16="http://schemas.microsoft.com/office/drawing/2014/main" id="{3B2506E8-A132-D317-67B2-149058D7C250}"/>
                  </a:ext>
                </a:extLst>
              </p:cNvPr>
              <p:cNvSpPr txBox="1"/>
              <p:nvPr/>
            </p:nvSpPr>
            <p:spPr>
              <a:xfrm>
                <a:off x="-2038741" y="5215307"/>
                <a:ext cx="1258943" cy="246221"/>
              </a:xfrm>
              <a:prstGeom prst="rect">
                <a:avLst/>
              </a:prstGeom>
              <a:noFill/>
            </p:spPr>
            <p:txBody>
              <a:bodyPr wrap="square" rtlCol="0">
                <a:spAutoFit/>
              </a:bodyPr>
              <a:lstStyle/>
              <a:p>
                <a:pPr algn="ctr"/>
                <a:r>
                  <a:rPr lang="en-US" sz="1000" i="1" dirty="0"/>
                  <a:t>GLIS3</a:t>
                </a:r>
              </a:p>
            </p:txBody>
          </p:sp>
          <p:sp>
            <p:nvSpPr>
              <p:cNvPr id="76" name="TextBox 75">
                <a:extLst>
                  <a:ext uri="{FF2B5EF4-FFF2-40B4-BE49-F238E27FC236}">
                    <a16:creationId xmlns:a16="http://schemas.microsoft.com/office/drawing/2014/main" id="{B52CF112-9EEA-2B4D-29C2-B0C791E3A119}"/>
                  </a:ext>
                </a:extLst>
              </p:cNvPr>
              <p:cNvSpPr txBox="1"/>
              <p:nvPr/>
            </p:nvSpPr>
            <p:spPr>
              <a:xfrm>
                <a:off x="-2562263" y="5648834"/>
                <a:ext cx="747678" cy="246221"/>
              </a:xfrm>
              <a:prstGeom prst="rect">
                <a:avLst/>
              </a:prstGeom>
              <a:noFill/>
            </p:spPr>
            <p:txBody>
              <a:bodyPr wrap="square" rtlCol="0">
                <a:spAutoFit/>
              </a:bodyPr>
              <a:lstStyle/>
              <a:p>
                <a:pPr algn="ctr"/>
                <a:r>
                  <a:rPr lang="en-US" sz="1000" i="1" dirty="0"/>
                  <a:t>PRRX2</a:t>
                </a:r>
              </a:p>
            </p:txBody>
          </p:sp>
          <p:sp>
            <p:nvSpPr>
              <p:cNvPr id="77" name="TextBox 76">
                <a:extLst>
                  <a:ext uri="{FF2B5EF4-FFF2-40B4-BE49-F238E27FC236}">
                    <a16:creationId xmlns:a16="http://schemas.microsoft.com/office/drawing/2014/main" id="{F7F21037-CEEC-9ADB-2B59-4D1DAA760726}"/>
                  </a:ext>
                </a:extLst>
              </p:cNvPr>
              <p:cNvSpPr txBox="1"/>
              <p:nvPr/>
            </p:nvSpPr>
            <p:spPr>
              <a:xfrm>
                <a:off x="-2501789" y="4804409"/>
                <a:ext cx="745451" cy="246221"/>
              </a:xfrm>
              <a:prstGeom prst="rect">
                <a:avLst/>
              </a:prstGeom>
              <a:noFill/>
            </p:spPr>
            <p:txBody>
              <a:bodyPr wrap="square" rtlCol="0">
                <a:spAutoFit/>
              </a:bodyPr>
              <a:lstStyle/>
              <a:p>
                <a:pPr algn="ctr"/>
                <a:r>
                  <a:rPr lang="en-US" sz="1000" i="1" dirty="0"/>
                  <a:t>ZNF704</a:t>
                </a:r>
              </a:p>
            </p:txBody>
          </p:sp>
          <p:sp>
            <p:nvSpPr>
              <p:cNvPr id="78" name="TextBox 77">
                <a:extLst>
                  <a:ext uri="{FF2B5EF4-FFF2-40B4-BE49-F238E27FC236}">
                    <a16:creationId xmlns:a16="http://schemas.microsoft.com/office/drawing/2014/main" id="{1DE5F486-1AE7-6E62-8666-5E8F220D508A}"/>
                  </a:ext>
                </a:extLst>
              </p:cNvPr>
              <p:cNvSpPr txBox="1"/>
              <p:nvPr/>
            </p:nvSpPr>
            <p:spPr>
              <a:xfrm>
                <a:off x="-3474116" y="4958534"/>
                <a:ext cx="952582" cy="246221"/>
              </a:xfrm>
              <a:prstGeom prst="rect">
                <a:avLst/>
              </a:prstGeom>
              <a:noFill/>
            </p:spPr>
            <p:txBody>
              <a:bodyPr wrap="square" rtlCol="0">
                <a:spAutoFit/>
              </a:bodyPr>
              <a:lstStyle/>
              <a:p>
                <a:pPr algn="ctr"/>
                <a:r>
                  <a:rPr lang="en-US" sz="1000" i="1" dirty="0"/>
                  <a:t>ERG</a:t>
                </a:r>
              </a:p>
            </p:txBody>
          </p:sp>
          <p:sp>
            <p:nvSpPr>
              <p:cNvPr id="79" name="TextBox 78">
                <a:extLst>
                  <a:ext uri="{FF2B5EF4-FFF2-40B4-BE49-F238E27FC236}">
                    <a16:creationId xmlns:a16="http://schemas.microsoft.com/office/drawing/2014/main" id="{8F653BCA-0F26-E609-3752-95D7D310A605}"/>
                  </a:ext>
                </a:extLst>
              </p:cNvPr>
              <p:cNvSpPr txBox="1"/>
              <p:nvPr/>
            </p:nvSpPr>
            <p:spPr>
              <a:xfrm>
                <a:off x="-4243437" y="4916681"/>
                <a:ext cx="822100" cy="246221"/>
              </a:xfrm>
              <a:prstGeom prst="rect">
                <a:avLst/>
              </a:prstGeom>
              <a:noFill/>
            </p:spPr>
            <p:txBody>
              <a:bodyPr wrap="square" rtlCol="0">
                <a:spAutoFit/>
              </a:bodyPr>
              <a:lstStyle/>
              <a:p>
                <a:pPr algn="ctr"/>
                <a:r>
                  <a:rPr lang="en-US" sz="1000" i="1" dirty="0"/>
                  <a:t>ZNF695</a:t>
                </a:r>
              </a:p>
            </p:txBody>
          </p:sp>
          <p:sp>
            <p:nvSpPr>
              <p:cNvPr id="80" name="TextBox 79">
                <a:extLst>
                  <a:ext uri="{FF2B5EF4-FFF2-40B4-BE49-F238E27FC236}">
                    <a16:creationId xmlns:a16="http://schemas.microsoft.com/office/drawing/2014/main" id="{B00D240B-790A-B9AC-25C2-521BC7B274D9}"/>
                  </a:ext>
                </a:extLst>
              </p:cNvPr>
              <p:cNvSpPr txBox="1"/>
              <p:nvPr/>
            </p:nvSpPr>
            <p:spPr>
              <a:xfrm>
                <a:off x="-4904851" y="4958534"/>
                <a:ext cx="953623" cy="246221"/>
              </a:xfrm>
              <a:prstGeom prst="rect">
                <a:avLst/>
              </a:prstGeom>
              <a:noFill/>
            </p:spPr>
            <p:txBody>
              <a:bodyPr wrap="square" rtlCol="0">
                <a:spAutoFit/>
              </a:bodyPr>
              <a:lstStyle/>
              <a:p>
                <a:pPr algn="ctr"/>
                <a:r>
                  <a:rPr lang="en-US" sz="1000" i="1" dirty="0"/>
                  <a:t>ZSCAN1</a:t>
                </a:r>
              </a:p>
            </p:txBody>
          </p:sp>
          <p:sp>
            <p:nvSpPr>
              <p:cNvPr id="81" name="TextBox 80">
                <a:extLst>
                  <a:ext uri="{FF2B5EF4-FFF2-40B4-BE49-F238E27FC236}">
                    <a16:creationId xmlns:a16="http://schemas.microsoft.com/office/drawing/2014/main" id="{848E9924-EC1C-82CD-8D10-8A91AC2920EB}"/>
                  </a:ext>
                </a:extLst>
              </p:cNvPr>
              <p:cNvSpPr txBox="1"/>
              <p:nvPr/>
            </p:nvSpPr>
            <p:spPr>
              <a:xfrm>
                <a:off x="-3991401" y="5619142"/>
                <a:ext cx="1377556" cy="246221"/>
              </a:xfrm>
              <a:prstGeom prst="rect">
                <a:avLst/>
              </a:prstGeom>
              <a:noFill/>
            </p:spPr>
            <p:txBody>
              <a:bodyPr wrap="square" rtlCol="0">
                <a:spAutoFit/>
              </a:bodyPr>
              <a:lstStyle/>
              <a:p>
                <a:pPr algn="ctr"/>
                <a:r>
                  <a:rPr lang="en-US" sz="1000" i="1" dirty="0"/>
                  <a:t>ALX3</a:t>
                </a:r>
              </a:p>
            </p:txBody>
          </p:sp>
          <p:sp>
            <p:nvSpPr>
              <p:cNvPr id="82" name="TextBox 81">
                <a:extLst>
                  <a:ext uri="{FF2B5EF4-FFF2-40B4-BE49-F238E27FC236}">
                    <a16:creationId xmlns:a16="http://schemas.microsoft.com/office/drawing/2014/main" id="{CBB6D119-B5CE-763A-8353-37918095CB57}"/>
                  </a:ext>
                </a:extLst>
              </p:cNvPr>
              <p:cNvSpPr txBox="1"/>
              <p:nvPr/>
            </p:nvSpPr>
            <p:spPr>
              <a:xfrm>
                <a:off x="-5168905" y="4456283"/>
                <a:ext cx="1101514" cy="369332"/>
              </a:xfrm>
              <a:prstGeom prst="rect">
                <a:avLst/>
              </a:prstGeom>
              <a:noFill/>
            </p:spPr>
            <p:txBody>
              <a:bodyPr wrap="square" rtlCol="0">
                <a:spAutoFit/>
              </a:bodyPr>
              <a:lstStyle/>
              <a:p>
                <a:pPr algn="ctr"/>
                <a:r>
                  <a:rPr lang="en-US" i="1" dirty="0"/>
                  <a:t>ETV1</a:t>
                </a:r>
              </a:p>
            </p:txBody>
          </p:sp>
          <p:sp>
            <p:nvSpPr>
              <p:cNvPr id="83" name="TextBox 82">
                <a:extLst>
                  <a:ext uri="{FF2B5EF4-FFF2-40B4-BE49-F238E27FC236}">
                    <a16:creationId xmlns:a16="http://schemas.microsoft.com/office/drawing/2014/main" id="{A6B00CF7-B464-BDB1-24BE-1A785D09DCD9}"/>
                  </a:ext>
                </a:extLst>
              </p:cNvPr>
              <p:cNvSpPr txBox="1"/>
              <p:nvPr/>
            </p:nvSpPr>
            <p:spPr>
              <a:xfrm>
                <a:off x="-5521527" y="4125942"/>
                <a:ext cx="1256696" cy="254810"/>
              </a:xfrm>
              <a:prstGeom prst="rect">
                <a:avLst/>
              </a:prstGeom>
              <a:noFill/>
            </p:spPr>
            <p:txBody>
              <a:bodyPr wrap="square" rtlCol="0">
                <a:spAutoFit/>
              </a:bodyPr>
              <a:lstStyle/>
              <a:p>
                <a:pPr algn="ctr"/>
                <a:r>
                  <a:rPr lang="en-US" sz="1000" i="1" dirty="0"/>
                  <a:t>PRDM6</a:t>
                </a:r>
              </a:p>
            </p:txBody>
          </p:sp>
          <p:sp>
            <p:nvSpPr>
              <p:cNvPr id="84" name="TextBox 83">
                <a:extLst>
                  <a:ext uri="{FF2B5EF4-FFF2-40B4-BE49-F238E27FC236}">
                    <a16:creationId xmlns:a16="http://schemas.microsoft.com/office/drawing/2014/main" id="{39557F23-EF10-356A-6164-7CADED227478}"/>
                  </a:ext>
                </a:extLst>
              </p:cNvPr>
              <p:cNvSpPr txBox="1"/>
              <p:nvPr/>
            </p:nvSpPr>
            <p:spPr>
              <a:xfrm>
                <a:off x="-5641027" y="3466948"/>
                <a:ext cx="1642411" cy="246221"/>
              </a:xfrm>
              <a:prstGeom prst="rect">
                <a:avLst/>
              </a:prstGeom>
              <a:noFill/>
            </p:spPr>
            <p:txBody>
              <a:bodyPr wrap="square" rtlCol="0">
                <a:spAutoFit/>
              </a:bodyPr>
              <a:lstStyle/>
              <a:p>
                <a:pPr algn="ctr"/>
                <a:r>
                  <a:rPr lang="en-US" sz="1000" i="1" dirty="0"/>
                  <a:t>ETV5</a:t>
                </a:r>
              </a:p>
            </p:txBody>
          </p:sp>
          <p:sp>
            <p:nvSpPr>
              <p:cNvPr id="85" name="TextBox 84">
                <a:extLst>
                  <a:ext uri="{FF2B5EF4-FFF2-40B4-BE49-F238E27FC236}">
                    <a16:creationId xmlns:a16="http://schemas.microsoft.com/office/drawing/2014/main" id="{F7FC7C00-D7FB-DC5B-D6C6-0D48ABD602A5}"/>
                  </a:ext>
                </a:extLst>
              </p:cNvPr>
              <p:cNvSpPr txBox="1"/>
              <p:nvPr/>
            </p:nvSpPr>
            <p:spPr>
              <a:xfrm>
                <a:off x="-4680130" y="3468116"/>
                <a:ext cx="1642411" cy="246221"/>
              </a:xfrm>
              <a:prstGeom prst="rect">
                <a:avLst/>
              </a:prstGeom>
              <a:noFill/>
            </p:spPr>
            <p:txBody>
              <a:bodyPr wrap="square" rtlCol="0">
                <a:spAutoFit/>
              </a:bodyPr>
              <a:lstStyle/>
              <a:p>
                <a:pPr algn="ctr"/>
                <a:r>
                  <a:rPr lang="en-US" sz="1000" i="1" dirty="0"/>
                  <a:t>ZNF311</a:t>
                </a:r>
              </a:p>
            </p:txBody>
          </p:sp>
          <p:sp>
            <p:nvSpPr>
              <p:cNvPr id="86" name="TextBox 85">
                <a:extLst>
                  <a:ext uri="{FF2B5EF4-FFF2-40B4-BE49-F238E27FC236}">
                    <a16:creationId xmlns:a16="http://schemas.microsoft.com/office/drawing/2014/main" id="{2C8676F4-C657-98C5-85D7-C1F0AE8AB5E3}"/>
                  </a:ext>
                </a:extLst>
              </p:cNvPr>
              <p:cNvSpPr txBox="1"/>
              <p:nvPr/>
            </p:nvSpPr>
            <p:spPr>
              <a:xfrm>
                <a:off x="-4916597" y="2482029"/>
                <a:ext cx="1060667" cy="246221"/>
              </a:xfrm>
              <a:prstGeom prst="rect">
                <a:avLst/>
              </a:prstGeom>
              <a:noFill/>
            </p:spPr>
            <p:txBody>
              <a:bodyPr wrap="square" rtlCol="0">
                <a:spAutoFit/>
              </a:bodyPr>
              <a:lstStyle/>
              <a:p>
                <a:pPr algn="ctr"/>
                <a:r>
                  <a:rPr lang="en-US" sz="1000" i="1" dirty="0"/>
                  <a:t>ZFY</a:t>
                </a:r>
              </a:p>
            </p:txBody>
          </p:sp>
          <p:sp>
            <p:nvSpPr>
              <p:cNvPr id="87" name="TextBox 86">
                <a:extLst>
                  <a:ext uri="{FF2B5EF4-FFF2-40B4-BE49-F238E27FC236}">
                    <a16:creationId xmlns:a16="http://schemas.microsoft.com/office/drawing/2014/main" id="{01D6AB49-FD87-8584-351D-FD3CA13E0184}"/>
                  </a:ext>
                </a:extLst>
              </p:cNvPr>
              <p:cNvSpPr txBox="1"/>
              <p:nvPr/>
            </p:nvSpPr>
            <p:spPr>
              <a:xfrm>
                <a:off x="-3928115" y="2728250"/>
                <a:ext cx="1179450" cy="246221"/>
              </a:xfrm>
              <a:prstGeom prst="rect">
                <a:avLst/>
              </a:prstGeom>
              <a:noFill/>
            </p:spPr>
            <p:txBody>
              <a:bodyPr wrap="square" rtlCol="0">
                <a:spAutoFit/>
              </a:bodyPr>
              <a:lstStyle/>
              <a:p>
                <a:pPr algn="ctr"/>
                <a:r>
                  <a:rPr lang="en-US" sz="1000" i="1" dirty="0"/>
                  <a:t>ZNF662</a:t>
                </a:r>
              </a:p>
            </p:txBody>
          </p:sp>
          <p:sp>
            <p:nvSpPr>
              <p:cNvPr id="88" name="TextBox 87">
                <a:extLst>
                  <a:ext uri="{FF2B5EF4-FFF2-40B4-BE49-F238E27FC236}">
                    <a16:creationId xmlns:a16="http://schemas.microsoft.com/office/drawing/2014/main" id="{3F66AFF6-F1E0-EAD9-2290-A7B6EAFB5DB1}"/>
                  </a:ext>
                </a:extLst>
              </p:cNvPr>
              <p:cNvSpPr txBox="1"/>
              <p:nvPr/>
            </p:nvSpPr>
            <p:spPr>
              <a:xfrm>
                <a:off x="-4167716" y="1877513"/>
                <a:ext cx="1642411" cy="246221"/>
              </a:xfrm>
              <a:prstGeom prst="rect">
                <a:avLst/>
              </a:prstGeom>
              <a:noFill/>
            </p:spPr>
            <p:txBody>
              <a:bodyPr wrap="square" rtlCol="0">
                <a:spAutoFit/>
              </a:bodyPr>
              <a:lstStyle/>
              <a:p>
                <a:pPr algn="ctr"/>
                <a:r>
                  <a:rPr lang="en-US" sz="1000" i="1" dirty="0"/>
                  <a:t>LHX8</a:t>
                </a:r>
              </a:p>
            </p:txBody>
          </p:sp>
          <p:sp>
            <p:nvSpPr>
              <p:cNvPr id="89" name="TextBox 88">
                <a:extLst>
                  <a:ext uri="{FF2B5EF4-FFF2-40B4-BE49-F238E27FC236}">
                    <a16:creationId xmlns:a16="http://schemas.microsoft.com/office/drawing/2014/main" id="{BA41312A-35FA-F929-8F84-0CC9DCC757D4}"/>
                  </a:ext>
                </a:extLst>
              </p:cNvPr>
              <p:cNvSpPr txBox="1"/>
              <p:nvPr/>
            </p:nvSpPr>
            <p:spPr>
              <a:xfrm>
                <a:off x="-3483298" y="2407339"/>
                <a:ext cx="1642411" cy="246221"/>
              </a:xfrm>
              <a:prstGeom prst="rect">
                <a:avLst/>
              </a:prstGeom>
              <a:noFill/>
            </p:spPr>
            <p:txBody>
              <a:bodyPr wrap="square" rtlCol="0">
                <a:spAutoFit/>
              </a:bodyPr>
              <a:lstStyle/>
              <a:p>
                <a:pPr algn="ctr"/>
                <a:r>
                  <a:rPr lang="en-US" sz="1000" i="1" dirty="0"/>
                  <a:t>ZNF98</a:t>
                </a:r>
              </a:p>
            </p:txBody>
          </p:sp>
          <p:sp>
            <p:nvSpPr>
              <p:cNvPr id="90" name="TextBox 89">
                <a:extLst>
                  <a:ext uri="{FF2B5EF4-FFF2-40B4-BE49-F238E27FC236}">
                    <a16:creationId xmlns:a16="http://schemas.microsoft.com/office/drawing/2014/main" id="{B5F72A7F-5D22-7EBE-3DCB-6B32CB13413D}"/>
                  </a:ext>
                </a:extLst>
              </p:cNvPr>
              <p:cNvSpPr txBox="1"/>
              <p:nvPr/>
            </p:nvSpPr>
            <p:spPr>
              <a:xfrm>
                <a:off x="-1584555" y="2228202"/>
                <a:ext cx="1100246" cy="369332"/>
              </a:xfrm>
              <a:prstGeom prst="rect">
                <a:avLst/>
              </a:prstGeom>
              <a:noFill/>
            </p:spPr>
            <p:txBody>
              <a:bodyPr wrap="square" rtlCol="0">
                <a:spAutoFit/>
              </a:bodyPr>
              <a:lstStyle/>
              <a:p>
                <a:pPr algn="ctr"/>
                <a:r>
                  <a:rPr lang="en-US" i="1" dirty="0"/>
                  <a:t>PRDM5</a:t>
                </a:r>
              </a:p>
            </p:txBody>
          </p:sp>
          <p:sp>
            <p:nvSpPr>
              <p:cNvPr id="91" name="TextBox 90">
                <a:extLst>
                  <a:ext uri="{FF2B5EF4-FFF2-40B4-BE49-F238E27FC236}">
                    <a16:creationId xmlns:a16="http://schemas.microsoft.com/office/drawing/2014/main" id="{9761AC57-E0B9-54D2-67B9-A9EEA581350C}"/>
                  </a:ext>
                </a:extLst>
              </p:cNvPr>
              <p:cNvSpPr txBox="1"/>
              <p:nvPr/>
            </p:nvSpPr>
            <p:spPr>
              <a:xfrm>
                <a:off x="-1642607" y="3252154"/>
                <a:ext cx="1066107" cy="246221"/>
              </a:xfrm>
              <a:prstGeom prst="rect">
                <a:avLst/>
              </a:prstGeom>
              <a:noFill/>
            </p:spPr>
            <p:txBody>
              <a:bodyPr wrap="square" rtlCol="0">
                <a:spAutoFit/>
              </a:bodyPr>
              <a:lstStyle/>
              <a:p>
                <a:pPr algn="ctr"/>
                <a:r>
                  <a:rPr lang="en-US" sz="1000" i="1" dirty="0"/>
                  <a:t>CTCFL</a:t>
                </a:r>
              </a:p>
            </p:txBody>
          </p:sp>
        </p:grpSp>
      </p:grpSp>
      <p:sp>
        <p:nvSpPr>
          <p:cNvPr id="92" name="TextBox 91">
            <a:extLst>
              <a:ext uri="{FF2B5EF4-FFF2-40B4-BE49-F238E27FC236}">
                <a16:creationId xmlns:a16="http://schemas.microsoft.com/office/drawing/2014/main" id="{4A05CA7C-A761-0CE3-440D-0A04B077B8FE}"/>
              </a:ext>
            </a:extLst>
          </p:cNvPr>
          <p:cNvSpPr txBox="1"/>
          <p:nvPr/>
        </p:nvSpPr>
        <p:spPr>
          <a:xfrm>
            <a:off x="4577137" y="5632850"/>
            <a:ext cx="1947969" cy="400110"/>
          </a:xfrm>
          <a:prstGeom prst="rect">
            <a:avLst/>
          </a:prstGeom>
          <a:noFill/>
        </p:spPr>
        <p:txBody>
          <a:bodyPr wrap="none" rtlCol="0">
            <a:spAutoFit/>
          </a:bodyPr>
          <a:lstStyle/>
          <a:p>
            <a:r>
              <a:rPr lang="en-US" sz="1000" dirty="0"/>
              <a:t>Circle size: PageRank</a:t>
            </a:r>
          </a:p>
          <a:p>
            <a:r>
              <a:rPr lang="en-US" sz="1000" dirty="0"/>
              <a:t>Edge width: regulatory strength</a:t>
            </a:r>
          </a:p>
        </p:txBody>
      </p:sp>
    </p:spTree>
    <p:extLst>
      <p:ext uri="{BB962C8B-B14F-4D97-AF65-F5344CB8AC3E}">
        <p14:creationId xmlns:p14="http://schemas.microsoft.com/office/powerpoint/2010/main" val="3874225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BAB3-3DC2-9484-D07E-9D6B87CB5CF5}"/>
              </a:ext>
            </a:extLst>
          </p:cNvPr>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“RA signature” is shared across patients and cell lineages in Group G2</a:t>
            </a:r>
            <a:endParaRPr lang="en-US" dirty="0"/>
          </a:p>
        </p:txBody>
      </p:sp>
      <p:sp>
        <p:nvSpPr>
          <p:cNvPr id="4" name="Slide Number Placeholder 3">
            <a:extLst>
              <a:ext uri="{FF2B5EF4-FFF2-40B4-BE49-F238E27FC236}">
                <a16:creationId xmlns:a16="http://schemas.microsoft.com/office/drawing/2014/main" id="{6B9A3BB1-C8DF-D7B4-5AF8-F0F8CAD18C8E}"/>
              </a:ext>
            </a:extLst>
          </p:cNvPr>
          <p:cNvSpPr>
            <a:spLocks noGrp="1"/>
          </p:cNvSpPr>
          <p:nvPr>
            <p:ph type="sldNum" sz="quarter" idx="12"/>
          </p:nvPr>
        </p:nvSpPr>
        <p:spPr/>
        <p:txBody>
          <a:bodyPr/>
          <a:lstStyle/>
          <a:p>
            <a:fld id="{B9D7705B-E7B5-4406-91D8-7946A28F7539}" type="slidenum">
              <a:rPr lang="en-US" smtClean="0"/>
              <a:t>12</a:t>
            </a:fld>
            <a:endParaRPr lang="en-US"/>
          </a:p>
        </p:txBody>
      </p:sp>
      <p:sp>
        <p:nvSpPr>
          <p:cNvPr id="6" name="Google Shape;445;p3">
            <a:extLst>
              <a:ext uri="{FF2B5EF4-FFF2-40B4-BE49-F238E27FC236}">
                <a16:creationId xmlns:a16="http://schemas.microsoft.com/office/drawing/2014/main" id="{D143DEB9-6606-D98B-617E-7960543EC757}"/>
              </a:ext>
            </a:extLst>
          </p:cNvPr>
          <p:cNvSpPr txBox="1"/>
          <p:nvPr/>
        </p:nvSpPr>
        <p:spPr>
          <a:xfrm>
            <a:off x="1225270" y="1767812"/>
            <a:ext cx="1067617" cy="3692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cs typeface="Arial" panose="020B0604020202020204" pitchFamily="34" charset="0"/>
                <a:sym typeface="Arial"/>
              </a:rPr>
              <a:t>ERA</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446;p3">
            <a:extLst>
              <a:ext uri="{FF2B5EF4-FFF2-40B4-BE49-F238E27FC236}">
                <a16:creationId xmlns:a16="http://schemas.microsoft.com/office/drawing/2014/main" id="{CC9ECACC-C03C-B449-AAE0-5017D1569316}"/>
              </a:ext>
            </a:extLst>
          </p:cNvPr>
          <p:cNvSpPr txBox="1"/>
          <p:nvPr/>
        </p:nvSpPr>
        <p:spPr>
          <a:xfrm>
            <a:off x="5121300" y="1754966"/>
            <a:ext cx="1375504" cy="3692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a:solidFill>
                  <a:schemeClr val="dk1"/>
                </a:solidFill>
                <a:latin typeface="Arial" panose="020B0604020202020204" pitchFamily="34" charset="0"/>
                <a:cs typeface="Arial" panose="020B0604020202020204" pitchFamily="34" charset="0"/>
                <a:sym typeface="Arial"/>
              </a:rPr>
              <a:t>At-Risk</a:t>
            </a:r>
            <a:endParaRPr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8" name="Group 7">
            <a:extLst>
              <a:ext uri="{FF2B5EF4-FFF2-40B4-BE49-F238E27FC236}">
                <a16:creationId xmlns:a16="http://schemas.microsoft.com/office/drawing/2014/main" id="{07941C45-F7AF-BD4F-87B6-AB317DBDC538}"/>
              </a:ext>
            </a:extLst>
          </p:cNvPr>
          <p:cNvGrpSpPr/>
          <p:nvPr/>
        </p:nvGrpSpPr>
        <p:grpSpPr>
          <a:xfrm>
            <a:off x="9212715" y="2515408"/>
            <a:ext cx="1497204" cy="2261106"/>
            <a:chOff x="5746291" y="8365476"/>
            <a:chExt cx="777068" cy="1173543"/>
          </a:xfrm>
        </p:grpSpPr>
        <p:sp>
          <p:nvSpPr>
            <p:cNvPr id="49" name="TextBox 48">
              <a:extLst>
                <a:ext uri="{FF2B5EF4-FFF2-40B4-BE49-F238E27FC236}">
                  <a16:creationId xmlns:a16="http://schemas.microsoft.com/office/drawing/2014/main" id="{21FE8DC5-4060-26B3-3E30-3B54AD0FA515}"/>
                </a:ext>
              </a:extLst>
            </p:cNvPr>
            <p:cNvSpPr txBox="1"/>
            <p:nvPr/>
          </p:nvSpPr>
          <p:spPr>
            <a:xfrm>
              <a:off x="5746291" y="8365476"/>
              <a:ext cx="777068" cy="191688"/>
            </a:xfrm>
            <a:prstGeom prst="rect">
              <a:avLst/>
            </a:prstGeom>
            <a:noFill/>
          </p:spPr>
          <p:txBody>
            <a:bodyPr wrap="none" rtlCol="0">
              <a:spAutoFit/>
            </a:bodyPr>
            <a:lstStyle/>
            <a:p>
              <a:r>
                <a:rPr lang="en-US" dirty="0"/>
                <a:t>CD8 T Naive</a:t>
              </a:r>
            </a:p>
          </p:txBody>
        </p:sp>
        <p:sp>
          <p:nvSpPr>
            <p:cNvPr id="50" name="TextBox 49">
              <a:extLst>
                <a:ext uri="{FF2B5EF4-FFF2-40B4-BE49-F238E27FC236}">
                  <a16:creationId xmlns:a16="http://schemas.microsoft.com/office/drawing/2014/main" id="{1095F9D5-18D4-A560-D508-FC0312B2C922}"/>
                </a:ext>
              </a:extLst>
            </p:cNvPr>
            <p:cNvSpPr txBox="1"/>
            <p:nvPr/>
          </p:nvSpPr>
          <p:spPr>
            <a:xfrm>
              <a:off x="5746291" y="8505741"/>
              <a:ext cx="777068" cy="191688"/>
            </a:xfrm>
            <a:prstGeom prst="rect">
              <a:avLst/>
            </a:prstGeom>
            <a:noFill/>
          </p:spPr>
          <p:txBody>
            <a:bodyPr wrap="none" rtlCol="0">
              <a:spAutoFit/>
            </a:bodyPr>
            <a:lstStyle/>
            <a:p>
              <a:r>
                <a:rPr lang="en-US" dirty="0"/>
                <a:t>CD4 T Naive</a:t>
              </a:r>
            </a:p>
          </p:txBody>
        </p:sp>
        <p:sp>
          <p:nvSpPr>
            <p:cNvPr id="51" name="TextBox 50">
              <a:extLst>
                <a:ext uri="{FF2B5EF4-FFF2-40B4-BE49-F238E27FC236}">
                  <a16:creationId xmlns:a16="http://schemas.microsoft.com/office/drawing/2014/main" id="{CBFD63F3-C31A-36FB-4179-EE13C9E6D112}"/>
                </a:ext>
              </a:extLst>
            </p:cNvPr>
            <p:cNvSpPr txBox="1"/>
            <p:nvPr/>
          </p:nvSpPr>
          <p:spPr>
            <a:xfrm>
              <a:off x="5746291" y="8646006"/>
              <a:ext cx="619492" cy="191688"/>
            </a:xfrm>
            <a:prstGeom prst="rect">
              <a:avLst/>
            </a:prstGeom>
            <a:noFill/>
          </p:spPr>
          <p:txBody>
            <a:bodyPr wrap="none" rtlCol="0">
              <a:spAutoFit/>
            </a:bodyPr>
            <a:lstStyle/>
            <a:p>
              <a:r>
                <a:rPr lang="en-US" dirty="0"/>
                <a:t>CD8 TEM</a:t>
              </a:r>
            </a:p>
          </p:txBody>
        </p:sp>
        <p:sp>
          <p:nvSpPr>
            <p:cNvPr id="52" name="TextBox 51">
              <a:extLst>
                <a:ext uri="{FF2B5EF4-FFF2-40B4-BE49-F238E27FC236}">
                  <a16:creationId xmlns:a16="http://schemas.microsoft.com/office/drawing/2014/main" id="{DE38DA7C-33A9-0434-AE8A-F95FDAC9A604}"/>
                </a:ext>
              </a:extLst>
            </p:cNvPr>
            <p:cNvSpPr txBox="1"/>
            <p:nvPr/>
          </p:nvSpPr>
          <p:spPr>
            <a:xfrm>
              <a:off x="5746291" y="8786271"/>
              <a:ext cx="626148" cy="191688"/>
            </a:xfrm>
            <a:prstGeom prst="rect">
              <a:avLst/>
            </a:prstGeom>
            <a:noFill/>
          </p:spPr>
          <p:txBody>
            <a:bodyPr wrap="none" rtlCol="0">
              <a:spAutoFit/>
            </a:bodyPr>
            <a:lstStyle/>
            <a:p>
              <a:r>
                <a:rPr lang="en-US" dirty="0"/>
                <a:t>CD4 TCM</a:t>
              </a:r>
            </a:p>
          </p:txBody>
        </p:sp>
        <p:sp>
          <p:nvSpPr>
            <p:cNvPr id="53" name="TextBox 52">
              <a:extLst>
                <a:ext uri="{FF2B5EF4-FFF2-40B4-BE49-F238E27FC236}">
                  <a16:creationId xmlns:a16="http://schemas.microsoft.com/office/drawing/2014/main" id="{5FC2B680-474D-76BA-46A1-842281E753D3}"/>
                </a:ext>
              </a:extLst>
            </p:cNvPr>
            <p:cNvSpPr txBox="1"/>
            <p:nvPr/>
          </p:nvSpPr>
          <p:spPr>
            <a:xfrm>
              <a:off x="5746291" y="8926536"/>
              <a:ext cx="475226" cy="191688"/>
            </a:xfrm>
            <a:prstGeom prst="rect">
              <a:avLst/>
            </a:prstGeom>
            <a:noFill/>
          </p:spPr>
          <p:txBody>
            <a:bodyPr wrap="none" rtlCol="0">
              <a:spAutoFit/>
            </a:bodyPr>
            <a:lstStyle/>
            <a:p>
              <a:r>
                <a:rPr lang="en-US" dirty="0"/>
                <a:t>NK cell</a:t>
              </a:r>
            </a:p>
          </p:txBody>
        </p:sp>
        <p:sp>
          <p:nvSpPr>
            <p:cNvPr id="54" name="TextBox 53">
              <a:extLst>
                <a:ext uri="{FF2B5EF4-FFF2-40B4-BE49-F238E27FC236}">
                  <a16:creationId xmlns:a16="http://schemas.microsoft.com/office/drawing/2014/main" id="{9B96A376-0BD0-DA8C-59F0-1F46D333E8B8}"/>
                </a:ext>
              </a:extLst>
            </p:cNvPr>
            <p:cNvSpPr txBox="1"/>
            <p:nvPr/>
          </p:nvSpPr>
          <p:spPr>
            <a:xfrm>
              <a:off x="5746291" y="9066801"/>
              <a:ext cx="388701" cy="191688"/>
            </a:xfrm>
            <a:prstGeom prst="rect">
              <a:avLst/>
            </a:prstGeom>
            <a:noFill/>
          </p:spPr>
          <p:txBody>
            <a:bodyPr wrap="none" rtlCol="0">
              <a:spAutoFit/>
            </a:bodyPr>
            <a:lstStyle/>
            <a:p>
              <a:r>
                <a:rPr lang="en-US" dirty="0"/>
                <a:t>B cell</a:t>
              </a:r>
            </a:p>
          </p:txBody>
        </p:sp>
        <p:sp>
          <p:nvSpPr>
            <p:cNvPr id="55" name="TextBox 54">
              <a:extLst>
                <a:ext uri="{FF2B5EF4-FFF2-40B4-BE49-F238E27FC236}">
                  <a16:creationId xmlns:a16="http://schemas.microsoft.com/office/drawing/2014/main" id="{C3EBCD0F-7394-651D-244F-19DD5D41CA69}"/>
                </a:ext>
              </a:extLst>
            </p:cNvPr>
            <p:cNvSpPr txBox="1"/>
            <p:nvPr/>
          </p:nvSpPr>
          <p:spPr>
            <a:xfrm>
              <a:off x="5746291" y="9207066"/>
              <a:ext cx="674901" cy="191688"/>
            </a:xfrm>
            <a:prstGeom prst="rect">
              <a:avLst/>
            </a:prstGeom>
            <a:noFill/>
          </p:spPr>
          <p:txBody>
            <a:bodyPr wrap="none" rtlCol="0">
              <a:spAutoFit/>
            </a:bodyPr>
            <a:lstStyle/>
            <a:p>
              <a:r>
                <a:rPr lang="en-US" dirty="0"/>
                <a:t>Monocytes</a:t>
              </a:r>
            </a:p>
          </p:txBody>
        </p:sp>
        <p:sp>
          <p:nvSpPr>
            <p:cNvPr id="56" name="TextBox 55">
              <a:extLst>
                <a:ext uri="{FF2B5EF4-FFF2-40B4-BE49-F238E27FC236}">
                  <a16:creationId xmlns:a16="http://schemas.microsoft.com/office/drawing/2014/main" id="{97354F50-10A6-C976-E199-794740182B68}"/>
                </a:ext>
              </a:extLst>
            </p:cNvPr>
            <p:cNvSpPr txBox="1"/>
            <p:nvPr/>
          </p:nvSpPr>
          <p:spPr>
            <a:xfrm>
              <a:off x="5746291" y="9347331"/>
              <a:ext cx="337651" cy="191688"/>
            </a:xfrm>
            <a:prstGeom prst="rect">
              <a:avLst/>
            </a:prstGeom>
            <a:noFill/>
          </p:spPr>
          <p:txBody>
            <a:bodyPr wrap="none" rtlCol="0">
              <a:spAutoFit/>
            </a:bodyPr>
            <a:lstStyle/>
            <a:p>
              <a:r>
                <a:rPr lang="en-US" dirty="0"/>
                <a:t>Treg</a:t>
              </a:r>
            </a:p>
          </p:txBody>
        </p:sp>
      </p:grpSp>
      <p:grpSp>
        <p:nvGrpSpPr>
          <p:cNvPr id="9" name="Group 8">
            <a:extLst>
              <a:ext uri="{FF2B5EF4-FFF2-40B4-BE49-F238E27FC236}">
                <a16:creationId xmlns:a16="http://schemas.microsoft.com/office/drawing/2014/main" id="{8FD35302-4191-7E50-DC80-2BDCF9BC0998}"/>
              </a:ext>
            </a:extLst>
          </p:cNvPr>
          <p:cNvGrpSpPr/>
          <p:nvPr/>
        </p:nvGrpSpPr>
        <p:grpSpPr>
          <a:xfrm>
            <a:off x="671029" y="4758557"/>
            <a:ext cx="8621618" cy="575487"/>
            <a:chOff x="1361057" y="9529699"/>
            <a:chExt cx="4474729" cy="298685"/>
          </a:xfrm>
        </p:grpSpPr>
        <p:sp>
          <p:nvSpPr>
            <p:cNvPr id="17" name="TextBox 16">
              <a:extLst>
                <a:ext uri="{FF2B5EF4-FFF2-40B4-BE49-F238E27FC236}">
                  <a16:creationId xmlns:a16="http://schemas.microsoft.com/office/drawing/2014/main" id="{906FC202-CD10-7A4C-95C0-C255F6240C71}"/>
                </a:ext>
              </a:extLst>
            </p:cNvPr>
            <p:cNvSpPr txBox="1"/>
            <p:nvPr/>
          </p:nvSpPr>
          <p:spPr>
            <a:xfrm rot="16200000">
              <a:off x="1342421" y="9613675"/>
              <a:ext cx="228960" cy="191688"/>
            </a:xfrm>
            <a:prstGeom prst="rect">
              <a:avLst/>
            </a:prstGeom>
            <a:noFill/>
          </p:spPr>
          <p:txBody>
            <a:bodyPr wrap="none" rtlCol="0">
              <a:spAutoFit/>
            </a:bodyPr>
            <a:lstStyle/>
            <a:p>
              <a:r>
                <a:rPr lang="en-US" dirty="0"/>
                <a:t>p1</a:t>
              </a:r>
            </a:p>
          </p:txBody>
        </p:sp>
        <p:sp>
          <p:nvSpPr>
            <p:cNvPr id="18" name="TextBox 17">
              <a:extLst>
                <a:ext uri="{FF2B5EF4-FFF2-40B4-BE49-F238E27FC236}">
                  <a16:creationId xmlns:a16="http://schemas.microsoft.com/office/drawing/2014/main" id="{5BD973CD-0AF3-55A3-7E50-8116941BBB59}"/>
                </a:ext>
              </a:extLst>
            </p:cNvPr>
            <p:cNvSpPr txBox="1"/>
            <p:nvPr/>
          </p:nvSpPr>
          <p:spPr>
            <a:xfrm rot="16200000">
              <a:off x="1480584" y="9613675"/>
              <a:ext cx="228960" cy="191688"/>
            </a:xfrm>
            <a:prstGeom prst="rect">
              <a:avLst/>
            </a:prstGeom>
            <a:noFill/>
          </p:spPr>
          <p:txBody>
            <a:bodyPr wrap="none" rtlCol="0">
              <a:spAutoFit/>
            </a:bodyPr>
            <a:lstStyle/>
            <a:p>
              <a:r>
                <a:rPr lang="en-US" dirty="0"/>
                <a:t>p2</a:t>
              </a:r>
            </a:p>
          </p:txBody>
        </p:sp>
        <p:sp>
          <p:nvSpPr>
            <p:cNvPr id="19" name="TextBox 18">
              <a:extLst>
                <a:ext uri="{FF2B5EF4-FFF2-40B4-BE49-F238E27FC236}">
                  <a16:creationId xmlns:a16="http://schemas.microsoft.com/office/drawing/2014/main" id="{E40B6330-0B26-7EDE-AFED-A11E14883684}"/>
                </a:ext>
              </a:extLst>
            </p:cNvPr>
            <p:cNvSpPr txBox="1"/>
            <p:nvPr/>
          </p:nvSpPr>
          <p:spPr>
            <a:xfrm rot="16200000">
              <a:off x="1618747" y="9613675"/>
              <a:ext cx="228960" cy="191688"/>
            </a:xfrm>
            <a:prstGeom prst="rect">
              <a:avLst/>
            </a:prstGeom>
            <a:noFill/>
          </p:spPr>
          <p:txBody>
            <a:bodyPr wrap="none" rtlCol="0">
              <a:spAutoFit/>
            </a:bodyPr>
            <a:lstStyle/>
            <a:p>
              <a:r>
                <a:rPr lang="en-US" dirty="0"/>
                <a:t>p3</a:t>
              </a:r>
            </a:p>
          </p:txBody>
        </p:sp>
        <p:sp>
          <p:nvSpPr>
            <p:cNvPr id="20" name="TextBox 19">
              <a:extLst>
                <a:ext uri="{FF2B5EF4-FFF2-40B4-BE49-F238E27FC236}">
                  <a16:creationId xmlns:a16="http://schemas.microsoft.com/office/drawing/2014/main" id="{B99273EE-6CAA-D4B0-694D-9EB9FE7B050E}"/>
                </a:ext>
              </a:extLst>
            </p:cNvPr>
            <p:cNvSpPr txBox="1"/>
            <p:nvPr/>
          </p:nvSpPr>
          <p:spPr>
            <a:xfrm rot="16200000">
              <a:off x="1756910" y="9613675"/>
              <a:ext cx="228960" cy="191688"/>
            </a:xfrm>
            <a:prstGeom prst="rect">
              <a:avLst/>
            </a:prstGeom>
            <a:noFill/>
          </p:spPr>
          <p:txBody>
            <a:bodyPr wrap="none" rtlCol="0">
              <a:spAutoFit/>
            </a:bodyPr>
            <a:lstStyle/>
            <a:p>
              <a:r>
                <a:rPr lang="en-US" dirty="0"/>
                <a:t>p4</a:t>
              </a:r>
            </a:p>
          </p:txBody>
        </p:sp>
        <p:sp>
          <p:nvSpPr>
            <p:cNvPr id="21" name="TextBox 20">
              <a:extLst>
                <a:ext uri="{FF2B5EF4-FFF2-40B4-BE49-F238E27FC236}">
                  <a16:creationId xmlns:a16="http://schemas.microsoft.com/office/drawing/2014/main" id="{FF64F168-9A18-EE86-02F8-90593EAA8960}"/>
                </a:ext>
              </a:extLst>
            </p:cNvPr>
            <p:cNvSpPr txBox="1"/>
            <p:nvPr/>
          </p:nvSpPr>
          <p:spPr>
            <a:xfrm rot="16200000">
              <a:off x="1895073" y="9613675"/>
              <a:ext cx="228960" cy="191688"/>
            </a:xfrm>
            <a:prstGeom prst="rect">
              <a:avLst/>
            </a:prstGeom>
            <a:noFill/>
          </p:spPr>
          <p:txBody>
            <a:bodyPr wrap="none" rtlCol="0">
              <a:spAutoFit/>
            </a:bodyPr>
            <a:lstStyle/>
            <a:p>
              <a:r>
                <a:rPr lang="en-US" dirty="0"/>
                <a:t>p5</a:t>
              </a:r>
            </a:p>
          </p:txBody>
        </p:sp>
        <p:sp>
          <p:nvSpPr>
            <p:cNvPr id="22" name="TextBox 21">
              <a:extLst>
                <a:ext uri="{FF2B5EF4-FFF2-40B4-BE49-F238E27FC236}">
                  <a16:creationId xmlns:a16="http://schemas.microsoft.com/office/drawing/2014/main" id="{2C412DC2-A997-40A3-59BC-112BA1EF87AE}"/>
                </a:ext>
              </a:extLst>
            </p:cNvPr>
            <p:cNvSpPr txBox="1"/>
            <p:nvPr/>
          </p:nvSpPr>
          <p:spPr>
            <a:xfrm rot="16200000">
              <a:off x="2033236" y="9613675"/>
              <a:ext cx="228960" cy="191688"/>
            </a:xfrm>
            <a:prstGeom prst="rect">
              <a:avLst/>
            </a:prstGeom>
            <a:noFill/>
          </p:spPr>
          <p:txBody>
            <a:bodyPr wrap="none" rtlCol="0">
              <a:spAutoFit/>
            </a:bodyPr>
            <a:lstStyle/>
            <a:p>
              <a:r>
                <a:rPr lang="en-US" dirty="0"/>
                <a:t>p6</a:t>
              </a:r>
            </a:p>
          </p:txBody>
        </p:sp>
        <p:sp>
          <p:nvSpPr>
            <p:cNvPr id="23" name="TextBox 22">
              <a:extLst>
                <a:ext uri="{FF2B5EF4-FFF2-40B4-BE49-F238E27FC236}">
                  <a16:creationId xmlns:a16="http://schemas.microsoft.com/office/drawing/2014/main" id="{6C694F44-5000-1BAA-523B-BE3E09A3C6D4}"/>
                </a:ext>
              </a:extLst>
            </p:cNvPr>
            <p:cNvSpPr txBox="1"/>
            <p:nvPr/>
          </p:nvSpPr>
          <p:spPr>
            <a:xfrm rot="16200000">
              <a:off x="2171399" y="9613675"/>
              <a:ext cx="228960" cy="191688"/>
            </a:xfrm>
            <a:prstGeom prst="rect">
              <a:avLst/>
            </a:prstGeom>
            <a:noFill/>
          </p:spPr>
          <p:txBody>
            <a:bodyPr wrap="none" rtlCol="0">
              <a:spAutoFit/>
            </a:bodyPr>
            <a:lstStyle/>
            <a:p>
              <a:r>
                <a:rPr lang="en-US" dirty="0"/>
                <a:t>p7</a:t>
              </a:r>
            </a:p>
          </p:txBody>
        </p:sp>
        <p:sp>
          <p:nvSpPr>
            <p:cNvPr id="24" name="TextBox 23">
              <a:extLst>
                <a:ext uri="{FF2B5EF4-FFF2-40B4-BE49-F238E27FC236}">
                  <a16:creationId xmlns:a16="http://schemas.microsoft.com/office/drawing/2014/main" id="{9F8C89E6-F804-076C-12A9-801991D47E2D}"/>
                </a:ext>
              </a:extLst>
            </p:cNvPr>
            <p:cNvSpPr txBox="1"/>
            <p:nvPr/>
          </p:nvSpPr>
          <p:spPr>
            <a:xfrm rot="16200000">
              <a:off x="2309562" y="9613675"/>
              <a:ext cx="228960" cy="191688"/>
            </a:xfrm>
            <a:prstGeom prst="rect">
              <a:avLst/>
            </a:prstGeom>
            <a:noFill/>
          </p:spPr>
          <p:txBody>
            <a:bodyPr wrap="none" rtlCol="0">
              <a:spAutoFit/>
            </a:bodyPr>
            <a:lstStyle/>
            <a:p>
              <a:r>
                <a:rPr lang="en-US" dirty="0"/>
                <a:t>p8</a:t>
              </a:r>
            </a:p>
          </p:txBody>
        </p:sp>
        <p:sp>
          <p:nvSpPr>
            <p:cNvPr id="25" name="TextBox 24">
              <a:extLst>
                <a:ext uri="{FF2B5EF4-FFF2-40B4-BE49-F238E27FC236}">
                  <a16:creationId xmlns:a16="http://schemas.microsoft.com/office/drawing/2014/main" id="{CFE49B58-BCC6-EF16-671B-6EB1496887AE}"/>
                </a:ext>
              </a:extLst>
            </p:cNvPr>
            <p:cNvSpPr txBox="1"/>
            <p:nvPr/>
          </p:nvSpPr>
          <p:spPr>
            <a:xfrm rot="16200000">
              <a:off x="2447725" y="9613675"/>
              <a:ext cx="228960" cy="191688"/>
            </a:xfrm>
            <a:prstGeom prst="rect">
              <a:avLst/>
            </a:prstGeom>
            <a:noFill/>
          </p:spPr>
          <p:txBody>
            <a:bodyPr wrap="none" rtlCol="0">
              <a:spAutoFit/>
            </a:bodyPr>
            <a:lstStyle/>
            <a:p>
              <a:r>
                <a:rPr lang="en-US" dirty="0"/>
                <a:t>p9</a:t>
              </a:r>
            </a:p>
          </p:txBody>
        </p:sp>
        <p:sp>
          <p:nvSpPr>
            <p:cNvPr id="26" name="TextBox 25">
              <a:extLst>
                <a:ext uri="{FF2B5EF4-FFF2-40B4-BE49-F238E27FC236}">
                  <a16:creationId xmlns:a16="http://schemas.microsoft.com/office/drawing/2014/main" id="{275ED84A-9861-0BC7-9FAB-93C48FF7CF67}"/>
                </a:ext>
              </a:extLst>
            </p:cNvPr>
            <p:cNvSpPr txBox="1"/>
            <p:nvPr/>
          </p:nvSpPr>
          <p:spPr>
            <a:xfrm rot="16200000">
              <a:off x="2695214" y="9581615"/>
              <a:ext cx="286634" cy="191688"/>
            </a:xfrm>
            <a:prstGeom prst="rect">
              <a:avLst/>
            </a:prstGeom>
            <a:noFill/>
          </p:spPr>
          <p:txBody>
            <a:bodyPr wrap="none" rtlCol="0">
              <a:spAutoFit/>
            </a:bodyPr>
            <a:lstStyle/>
            <a:p>
              <a:r>
                <a:rPr lang="en-US" dirty="0"/>
                <a:t>p11</a:t>
              </a:r>
            </a:p>
          </p:txBody>
        </p:sp>
        <p:sp>
          <p:nvSpPr>
            <p:cNvPr id="27" name="TextBox 26">
              <a:extLst>
                <a:ext uri="{FF2B5EF4-FFF2-40B4-BE49-F238E27FC236}">
                  <a16:creationId xmlns:a16="http://schemas.microsoft.com/office/drawing/2014/main" id="{A86A0B41-32D7-9C99-460C-6AE50850BB46}"/>
                </a:ext>
              </a:extLst>
            </p:cNvPr>
            <p:cNvSpPr txBox="1"/>
            <p:nvPr/>
          </p:nvSpPr>
          <p:spPr>
            <a:xfrm rot="16200000">
              <a:off x="2828934" y="9581615"/>
              <a:ext cx="295519" cy="191688"/>
            </a:xfrm>
            <a:prstGeom prst="rect">
              <a:avLst/>
            </a:prstGeom>
            <a:noFill/>
          </p:spPr>
          <p:txBody>
            <a:bodyPr wrap="none" rtlCol="0">
              <a:spAutoFit/>
            </a:bodyPr>
            <a:lstStyle/>
            <a:p>
              <a:r>
                <a:rPr lang="en-US" dirty="0"/>
                <a:t>p12</a:t>
              </a:r>
            </a:p>
          </p:txBody>
        </p:sp>
        <p:sp>
          <p:nvSpPr>
            <p:cNvPr id="28" name="TextBox 27">
              <a:extLst>
                <a:ext uri="{FF2B5EF4-FFF2-40B4-BE49-F238E27FC236}">
                  <a16:creationId xmlns:a16="http://schemas.microsoft.com/office/drawing/2014/main" id="{43AC67DA-4DB2-79B3-FB4F-4668E4430155}"/>
                </a:ext>
              </a:extLst>
            </p:cNvPr>
            <p:cNvSpPr txBox="1"/>
            <p:nvPr/>
          </p:nvSpPr>
          <p:spPr>
            <a:xfrm rot="16200000">
              <a:off x="2967097" y="9581615"/>
              <a:ext cx="295519" cy="191688"/>
            </a:xfrm>
            <a:prstGeom prst="rect">
              <a:avLst/>
            </a:prstGeom>
            <a:noFill/>
          </p:spPr>
          <p:txBody>
            <a:bodyPr wrap="none" rtlCol="0">
              <a:spAutoFit/>
            </a:bodyPr>
            <a:lstStyle/>
            <a:p>
              <a:r>
                <a:rPr lang="en-US" dirty="0"/>
                <a:t>p13</a:t>
              </a:r>
            </a:p>
          </p:txBody>
        </p:sp>
        <p:sp>
          <p:nvSpPr>
            <p:cNvPr id="29" name="TextBox 28">
              <a:extLst>
                <a:ext uri="{FF2B5EF4-FFF2-40B4-BE49-F238E27FC236}">
                  <a16:creationId xmlns:a16="http://schemas.microsoft.com/office/drawing/2014/main" id="{311FF3FC-BF2B-ED74-2123-53D0B3F5FB9F}"/>
                </a:ext>
              </a:extLst>
            </p:cNvPr>
            <p:cNvSpPr txBox="1"/>
            <p:nvPr/>
          </p:nvSpPr>
          <p:spPr>
            <a:xfrm rot="16200000">
              <a:off x="3105260" y="9581615"/>
              <a:ext cx="295519" cy="191688"/>
            </a:xfrm>
            <a:prstGeom prst="rect">
              <a:avLst/>
            </a:prstGeom>
            <a:noFill/>
          </p:spPr>
          <p:txBody>
            <a:bodyPr wrap="none" rtlCol="0">
              <a:spAutoFit/>
            </a:bodyPr>
            <a:lstStyle/>
            <a:p>
              <a:r>
                <a:rPr lang="en-US" dirty="0"/>
                <a:t>p14</a:t>
              </a:r>
            </a:p>
          </p:txBody>
        </p:sp>
        <p:sp>
          <p:nvSpPr>
            <p:cNvPr id="30" name="TextBox 29">
              <a:extLst>
                <a:ext uri="{FF2B5EF4-FFF2-40B4-BE49-F238E27FC236}">
                  <a16:creationId xmlns:a16="http://schemas.microsoft.com/office/drawing/2014/main" id="{5D295E0B-EC2C-352B-13DC-E2D957A81B92}"/>
                </a:ext>
              </a:extLst>
            </p:cNvPr>
            <p:cNvSpPr txBox="1"/>
            <p:nvPr/>
          </p:nvSpPr>
          <p:spPr>
            <a:xfrm rot="16200000">
              <a:off x="3243423" y="9581615"/>
              <a:ext cx="295519" cy="191688"/>
            </a:xfrm>
            <a:prstGeom prst="rect">
              <a:avLst/>
            </a:prstGeom>
            <a:noFill/>
          </p:spPr>
          <p:txBody>
            <a:bodyPr wrap="none" rtlCol="0">
              <a:spAutoFit/>
            </a:bodyPr>
            <a:lstStyle/>
            <a:p>
              <a:r>
                <a:rPr lang="en-US" dirty="0"/>
                <a:t>p15</a:t>
              </a:r>
            </a:p>
          </p:txBody>
        </p:sp>
        <p:sp>
          <p:nvSpPr>
            <p:cNvPr id="31" name="TextBox 30">
              <a:extLst>
                <a:ext uri="{FF2B5EF4-FFF2-40B4-BE49-F238E27FC236}">
                  <a16:creationId xmlns:a16="http://schemas.microsoft.com/office/drawing/2014/main" id="{5B65C647-4E65-9280-EE97-26A957729441}"/>
                </a:ext>
              </a:extLst>
            </p:cNvPr>
            <p:cNvSpPr txBox="1"/>
            <p:nvPr/>
          </p:nvSpPr>
          <p:spPr>
            <a:xfrm rot="16200000">
              <a:off x="3381587" y="9581615"/>
              <a:ext cx="295519" cy="191688"/>
            </a:xfrm>
            <a:prstGeom prst="rect">
              <a:avLst/>
            </a:prstGeom>
            <a:noFill/>
          </p:spPr>
          <p:txBody>
            <a:bodyPr wrap="none" rtlCol="0">
              <a:spAutoFit/>
            </a:bodyPr>
            <a:lstStyle/>
            <a:p>
              <a:r>
                <a:rPr lang="en-US" dirty="0"/>
                <a:t>p16</a:t>
              </a:r>
            </a:p>
          </p:txBody>
        </p:sp>
        <p:sp>
          <p:nvSpPr>
            <p:cNvPr id="32" name="TextBox 31">
              <a:extLst>
                <a:ext uri="{FF2B5EF4-FFF2-40B4-BE49-F238E27FC236}">
                  <a16:creationId xmlns:a16="http://schemas.microsoft.com/office/drawing/2014/main" id="{A5F9C907-D473-7DAB-410B-722C409E6681}"/>
                </a:ext>
              </a:extLst>
            </p:cNvPr>
            <p:cNvSpPr txBox="1"/>
            <p:nvPr/>
          </p:nvSpPr>
          <p:spPr>
            <a:xfrm rot="16200000">
              <a:off x="3519749" y="9581615"/>
              <a:ext cx="295519" cy="191688"/>
            </a:xfrm>
            <a:prstGeom prst="rect">
              <a:avLst/>
            </a:prstGeom>
            <a:noFill/>
          </p:spPr>
          <p:txBody>
            <a:bodyPr wrap="none" rtlCol="0">
              <a:spAutoFit/>
            </a:bodyPr>
            <a:lstStyle/>
            <a:p>
              <a:r>
                <a:rPr lang="en-US" dirty="0"/>
                <a:t>p17</a:t>
              </a:r>
            </a:p>
          </p:txBody>
        </p:sp>
        <p:sp>
          <p:nvSpPr>
            <p:cNvPr id="33" name="TextBox 32">
              <a:extLst>
                <a:ext uri="{FF2B5EF4-FFF2-40B4-BE49-F238E27FC236}">
                  <a16:creationId xmlns:a16="http://schemas.microsoft.com/office/drawing/2014/main" id="{B5816448-B6B0-E01B-DB8A-0F543C067751}"/>
                </a:ext>
              </a:extLst>
            </p:cNvPr>
            <p:cNvSpPr txBox="1"/>
            <p:nvPr/>
          </p:nvSpPr>
          <p:spPr>
            <a:xfrm rot="16200000">
              <a:off x="3657913" y="9581615"/>
              <a:ext cx="295519" cy="191688"/>
            </a:xfrm>
            <a:prstGeom prst="rect">
              <a:avLst/>
            </a:prstGeom>
            <a:noFill/>
          </p:spPr>
          <p:txBody>
            <a:bodyPr wrap="none" rtlCol="0">
              <a:spAutoFit/>
            </a:bodyPr>
            <a:lstStyle/>
            <a:p>
              <a:r>
                <a:rPr lang="en-US" dirty="0"/>
                <a:t>p18</a:t>
              </a:r>
            </a:p>
          </p:txBody>
        </p:sp>
        <p:sp>
          <p:nvSpPr>
            <p:cNvPr id="34" name="TextBox 33">
              <a:extLst>
                <a:ext uri="{FF2B5EF4-FFF2-40B4-BE49-F238E27FC236}">
                  <a16:creationId xmlns:a16="http://schemas.microsoft.com/office/drawing/2014/main" id="{C89BC7FE-5739-0095-2194-4FD1D9A8C060}"/>
                </a:ext>
              </a:extLst>
            </p:cNvPr>
            <p:cNvSpPr txBox="1"/>
            <p:nvPr/>
          </p:nvSpPr>
          <p:spPr>
            <a:xfrm rot="16200000">
              <a:off x="3796075" y="9581615"/>
              <a:ext cx="295519" cy="191688"/>
            </a:xfrm>
            <a:prstGeom prst="rect">
              <a:avLst/>
            </a:prstGeom>
            <a:noFill/>
          </p:spPr>
          <p:txBody>
            <a:bodyPr wrap="none" rtlCol="0">
              <a:spAutoFit/>
            </a:bodyPr>
            <a:lstStyle/>
            <a:p>
              <a:r>
                <a:rPr lang="en-US" dirty="0"/>
                <a:t>p19</a:t>
              </a:r>
            </a:p>
          </p:txBody>
        </p:sp>
        <p:sp>
          <p:nvSpPr>
            <p:cNvPr id="35" name="TextBox 34">
              <a:extLst>
                <a:ext uri="{FF2B5EF4-FFF2-40B4-BE49-F238E27FC236}">
                  <a16:creationId xmlns:a16="http://schemas.microsoft.com/office/drawing/2014/main" id="{3D46AC7E-F48B-96E4-7789-EB22C1DEA460}"/>
                </a:ext>
              </a:extLst>
            </p:cNvPr>
            <p:cNvSpPr txBox="1"/>
            <p:nvPr/>
          </p:nvSpPr>
          <p:spPr>
            <a:xfrm rot="16200000">
              <a:off x="2552608" y="9581615"/>
              <a:ext cx="295519" cy="191688"/>
            </a:xfrm>
            <a:prstGeom prst="rect">
              <a:avLst/>
            </a:prstGeom>
            <a:noFill/>
          </p:spPr>
          <p:txBody>
            <a:bodyPr wrap="none" rtlCol="0">
              <a:spAutoFit/>
            </a:bodyPr>
            <a:lstStyle/>
            <a:p>
              <a:r>
                <a:rPr lang="en-US" dirty="0"/>
                <a:t>p10</a:t>
              </a:r>
            </a:p>
          </p:txBody>
        </p:sp>
        <p:sp>
          <p:nvSpPr>
            <p:cNvPr id="36" name="TextBox 35">
              <a:extLst>
                <a:ext uri="{FF2B5EF4-FFF2-40B4-BE49-F238E27FC236}">
                  <a16:creationId xmlns:a16="http://schemas.microsoft.com/office/drawing/2014/main" id="{4650F7E6-AA64-48E1-AFB3-C751020A4237}"/>
                </a:ext>
              </a:extLst>
            </p:cNvPr>
            <p:cNvSpPr txBox="1"/>
            <p:nvPr/>
          </p:nvSpPr>
          <p:spPr>
            <a:xfrm rot="16200000">
              <a:off x="3934239" y="9581615"/>
              <a:ext cx="295519" cy="191688"/>
            </a:xfrm>
            <a:prstGeom prst="rect">
              <a:avLst/>
            </a:prstGeom>
            <a:noFill/>
          </p:spPr>
          <p:txBody>
            <a:bodyPr wrap="none" rtlCol="0">
              <a:spAutoFit/>
            </a:bodyPr>
            <a:lstStyle/>
            <a:p>
              <a:r>
                <a:rPr lang="en-US" dirty="0"/>
                <a:t>p20</a:t>
              </a:r>
            </a:p>
          </p:txBody>
        </p:sp>
        <p:sp>
          <p:nvSpPr>
            <p:cNvPr id="37" name="TextBox 36">
              <a:extLst>
                <a:ext uri="{FF2B5EF4-FFF2-40B4-BE49-F238E27FC236}">
                  <a16:creationId xmlns:a16="http://schemas.microsoft.com/office/drawing/2014/main" id="{0949D4F5-7EE6-71A2-468C-A7E8583653C7}"/>
                </a:ext>
              </a:extLst>
            </p:cNvPr>
            <p:cNvSpPr txBox="1"/>
            <p:nvPr/>
          </p:nvSpPr>
          <p:spPr>
            <a:xfrm rot="16200000">
              <a:off x="4072401" y="9581615"/>
              <a:ext cx="295519" cy="191688"/>
            </a:xfrm>
            <a:prstGeom prst="rect">
              <a:avLst/>
            </a:prstGeom>
            <a:noFill/>
          </p:spPr>
          <p:txBody>
            <a:bodyPr wrap="none" rtlCol="0">
              <a:spAutoFit/>
            </a:bodyPr>
            <a:lstStyle/>
            <a:p>
              <a:r>
                <a:rPr lang="en-US" dirty="0"/>
                <a:t>p21</a:t>
              </a:r>
            </a:p>
          </p:txBody>
        </p:sp>
        <p:sp>
          <p:nvSpPr>
            <p:cNvPr id="38" name="TextBox 37">
              <a:extLst>
                <a:ext uri="{FF2B5EF4-FFF2-40B4-BE49-F238E27FC236}">
                  <a16:creationId xmlns:a16="http://schemas.microsoft.com/office/drawing/2014/main" id="{9F3A2D9C-3253-13F1-4F42-77FEA009B903}"/>
                </a:ext>
              </a:extLst>
            </p:cNvPr>
            <p:cNvSpPr txBox="1"/>
            <p:nvPr/>
          </p:nvSpPr>
          <p:spPr>
            <a:xfrm rot="16200000">
              <a:off x="4210565" y="9581615"/>
              <a:ext cx="295519" cy="191688"/>
            </a:xfrm>
            <a:prstGeom prst="rect">
              <a:avLst/>
            </a:prstGeom>
            <a:noFill/>
          </p:spPr>
          <p:txBody>
            <a:bodyPr wrap="none" rtlCol="0">
              <a:spAutoFit/>
            </a:bodyPr>
            <a:lstStyle/>
            <a:p>
              <a:r>
                <a:rPr lang="en-US" dirty="0"/>
                <a:t>p22</a:t>
              </a:r>
            </a:p>
          </p:txBody>
        </p:sp>
        <p:sp>
          <p:nvSpPr>
            <p:cNvPr id="39" name="TextBox 38">
              <a:extLst>
                <a:ext uri="{FF2B5EF4-FFF2-40B4-BE49-F238E27FC236}">
                  <a16:creationId xmlns:a16="http://schemas.microsoft.com/office/drawing/2014/main" id="{21A28A71-D024-D5B1-6C52-8BA090ABC0A1}"/>
                </a:ext>
              </a:extLst>
            </p:cNvPr>
            <p:cNvSpPr txBox="1"/>
            <p:nvPr/>
          </p:nvSpPr>
          <p:spPr>
            <a:xfrm rot="16200000">
              <a:off x="4348727" y="9581615"/>
              <a:ext cx="295519" cy="191688"/>
            </a:xfrm>
            <a:prstGeom prst="rect">
              <a:avLst/>
            </a:prstGeom>
            <a:noFill/>
          </p:spPr>
          <p:txBody>
            <a:bodyPr wrap="none" rtlCol="0">
              <a:spAutoFit/>
            </a:bodyPr>
            <a:lstStyle/>
            <a:p>
              <a:r>
                <a:rPr lang="en-US" dirty="0"/>
                <a:t>p23</a:t>
              </a:r>
            </a:p>
          </p:txBody>
        </p:sp>
        <p:sp>
          <p:nvSpPr>
            <p:cNvPr id="40" name="TextBox 39">
              <a:extLst>
                <a:ext uri="{FF2B5EF4-FFF2-40B4-BE49-F238E27FC236}">
                  <a16:creationId xmlns:a16="http://schemas.microsoft.com/office/drawing/2014/main" id="{5BB92FC5-B4EA-CE16-63A5-F98D3C8A6BA9}"/>
                </a:ext>
              </a:extLst>
            </p:cNvPr>
            <p:cNvSpPr txBox="1"/>
            <p:nvPr/>
          </p:nvSpPr>
          <p:spPr>
            <a:xfrm rot="16200000">
              <a:off x="4486891" y="9581615"/>
              <a:ext cx="295519" cy="191688"/>
            </a:xfrm>
            <a:prstGeom prst="rect">
              <a:avLst/>
            </a:prstGeom>
            <a:noFill/>
          </p:spPr>
          <p:txBody>
            <a:bodyPr wrap="none" rtlCol="0">
              <a:spAutoFit/>
            </a:bodyPr>
            <a:lstStyle/>
            <a:p>
              <a:r>
                <a:rPr lang="en-US" dirty="0"/>
                <a:t>p24</a:t>
              </a:r>
            </a:p>
          </p:txBody>
        </p:sp>
        <p:sp>
          <p:nvSpPr>
            <p:cNvPr id="41" name="TextBox 40">
              <a:extLst>
                <a:ext uri="{FF2B5EF4-FFF2-40B4-BE49-F238E27FC236}">
                  <a16:creationId xmlns:a16="http://schemas.microsoft.com/office/drawing/2014/main" id="{96E01B35-BDA9-0679-C41E-2D524C5819A9}"/>
                </a:ext>
              </a:extLst>
            </p:cNvPr>
            <p:cNvSpPr txBox="1"/>
            <p:nvPr/>
          </p:nvSpPr>
          <p:spPr>
            <a:xfrm rot="16200000">
              <a:off x="4625053" y="9581615"/>
              <a:ext cx="295519" cy="191688"/>
            </a:xfrm>
            <a:prstGeom prst="rect">
              <a:avLst/>
            </a:prstGeom>
            <a:noFill/>
          </p:spPr>
          <p:txBody>
            <a:bodyPr wrap="none" rtlCol="0">
              <a:spAutoFit/>
            </a:bodyPr>
            <a:lstStyle/>
            <a:p>
              <a:r>
                <a:rPr lang="en-US" dirty="0"/>
                <a:t>p25</a:t>
              </a:r>
            </a:p>
          </p:txBody>
        </p:sp>
        <p:sp>
          <p:nvSpPr>
            <p:cNvPr id="42" name="TextBox 41">
              <a:extLst>
                <a:ext uri="{FF2B5EF4-FFF2-40B4-BE49-F238E27FC236}">
                  <a16:creationId xmlns:a16="http://schemas.microsoft.com/office/drawing/2014/main" id="{BC762626-C15D-4573-EA29-1BF563D5EE05}"/>
                </a:ext>
              </a:extLst>
            </p:cNvPr>
            <p:cNvSpPr txBox="1"/>
            <p:nvPr/>
          </p:nvSpPr>
          <p:spPr>
            <a:xfrm rot="16200000">
              <a:off x="4763217" y="9581615"/>
              <a:ext cx="295519" cy="191688"/>
            </a:xfrm>
            <a:prstGeom prst="rect">
              <a:avLst/>
            </a:prstGeom>
            <a:noFill/>
          </p:spPr>
          <p:txBody>
            <a:bodyPr wrap="none" rtlCol="0">
              <a:spAutoFit/>
            </a:bodyPr>
            <a:lstStyle/>
            <a:p>
              <a:r>
                <a:rPr lang="en-US" dirty="0"/>
                <a:t>p26</a:t>
              </a:r>
            </a:p>
          </p:txBody>
        </p:sp>
        <p:sp>
          <p:nvSpPr>
            <p:cNvPr id="43" name="TextBox 42">
              <a:extLst>
                <a:ext uri="{FF2B5EF4-FFF2-40B4-BE49-F238E27FC236}">
                  <a16:creationId xmlns:a16="http://schemas.microsoft.com/office/drawing/2014/main" id="{3FB61B1F-8832-7AAF-3CB6-8F12F63AA28B}"/>
                </a:ext>
              </a:extLst>
            </p:cNvPr>
            <p:cNvSpPr txBox="1"/>
            <p:nvPr/>
          </p:nvSpPr>
          <p:spPr>
            <a:xfrm rot="16200000">
              <a:off x="4901379" y="9581615"/>
              <a:ext cx="295519" cy="191688"/>
            </a:xfrm>
            <a:prstGeom prst="rect">
              <a:avLst/>
            </a:prstGeom>
            <a:noFill/>
          </p:spPr>
          <p:txBody>
            <a:bodyPr wrap="none" rtlCol="0">
              <a:spAutoFit/>
            </a:bodyPr>
            <a:lstStyle/>
            <a:p>
              <a:r>
                <a:rPr lang="en-US" dirty="0"/>
                <a:t>p27</a:t>
              </a:r>
            </a:p>
          </p:txBody>
        </p:sp>
        <p:sp>
          <p:nvSpPr>
            <p:cNvPr id="44" name="TextBox 43">
              <a:extLst>
                <a:ext uri="{FF2B5EF4-FFF2-40B4-BE49-F238E27FC236}">
                  <a16:creationId xmlns:a16="http://schemas.microsoft.com/office/drawing/2014/main" id="{A9B2C15F-F12D-7038-6F17-520BCC7E5D76}"/>
                </a:ext>
              </a:extLst>
            </p:cNvPr>
            <p:cNvSpPr txBox="1"/>
            <p:nvPr/>
          </p:nvSpPr>
          <p:spPr>
            <a:xfrm rot="16200000">
              <a:off x="5039543" y="9581615"/>
              <a:ext cx="295519" cy="191688"/>
            </a:xfrm>
            <a:prstGeom prst="rect">
              <a:avLst/>
            </a:prstGeom>
            <a:noFill/>
          </p:spPr>
          <p:txBody>
            <a:bodyPr wrap="none" rtlCol="0">
              <a:spAutoFit/>
            </a:bodyPr>
            <a:lstStyle/>
            <a:p>
              <a:r>
                <a:rPr lang="en-US" dirty="0"/>
                <a:t>p28</a:t>
              </a:r>
            </a:p>
          </p:txBody>
        </p:sp>
        <p:sp>
          <p:nvSpPr>
            <p:cNvPr id="45" name="TextBox 44">
              <a:extLst>
                <a:ext uri="{FF2B5EF4-FFF2-40B4-BE49-F238E27FC236}">
                  <a16:creationId xmlns:a16="http://schemas.microsoft.com/office/drawing/2014/main" id="{ACFB1D0F-9A7C-ACC0-8A5C-EA518E0952F3}"/>
                </a:ext>
              </a:extLst>
            </p:cNvPr>
            <p:cNvSpPr txBox="1"/>
            <p:nvPr/>
          </p:nvSpPr>
          <p:spPr>
            <a:xfrm rot="16200000">
              <a:off x="5177705" y="9581615"/>
              <a:ext cx="295519" cy="191688"/>
            </a:xfrm>
            <a:prstGeom prst="rect">
              <a:avLst/>
            </a:prstGeom>
            <a:noFill/>
          </p:spPr>
          <p:txBody>
            <a:bodyPr wrap="none" rtlCol="0">
              <a:spAutoFit/>
            </a:bodyPr>
            <a:lstStyle/>
            <a:p>
              <a:r>
                <a:rPr lang="en-US" dirty="0"/>
                <a:t>p29</a:t>
              </a:r>
            </a:p>
          </p:txBody>
        </p:sp>
        <p:sp>
          <p:nvSpPr>
            <p:cNvPr id="46" name="TextBox 45">
              <a:extLst>
                <a:ext uri="{FF2B5EF4-FFF2-40B4-BE49-F238E27FC236}">
                  <a16:creationId xmlns:a16="http://schemas.microsoft.com/office/drawing/2014/main" id="{C59AA683-96D6-FEE0-D3A3-E9B20147E16C}"/>
                </a:ext>
              </a:extLst>
            </p:cNvPr>
            <p:cNvSpPr txBox="1"/>
            <p:nvPr/>
          </p:nvSpPr>
          <p:spPr>
            <a:xfrm rot="16200000">
              <a:off x="5315869" y="9581615"/>
              <a:ext cx="295519" cy="191688"/>
            </a:xfrm>
            <a:prstGeom prst="rect">
              <a:avLst/>
            </a:prstGeom>
            <a:noFill/>
          </p:spPr>
          <p:txBody>
            <a:bodyPr wrap="none" rtlCol="0">
              <a:spAutoFit/>
            </a:bodyPr>
            <a:lstStyle/>
            <a:p>
              <a:r>
                <a:rPr lang="en-US" dirty="0"/>
                <a:t>p30</a:t>
              </a:r>
            </a:p>
          </p:txBody>
        </p:sp>
        <p:sp>
          <p:nvSpPr>
            <p:cNvPr id="47" name="TextBox 46">
              <a:extLst>
                <a:ext uri="{FF2B5EF4-FFF2-40B4-BE49-F238E27FC236}">
                  <a16:creationId xmlns:a16="http://schemas.microsoft.com/office/drawing/2014/main" id="{877806EC-9172-ECE7-A548-51C37106E428}"/>
                </a:ext>
              </a:extLst>
            </p:cNvPr>
            <p:cNvSpPr txBox="1"/>
            <p:nvPr/>
          </p:nvSpPr>
          <p:spPr>
            <a:xfrm rot="16200000">
              <a:off x="5454031" y="9581615"/>
              <a:ext cx="295519" cy="191688"/>
            </a:xfrm>
            <a:prstGeom prst="rect">
              <a:avLst/>
            </a:prstGeom>
            <a:noFill/>
          </p:spPr>
          <p:txBody>
            <a:bodyPr wrap="none" rtlCol="0">
              <a:spAutoFit/>
            </a:bodyPr>
            <a:lstStyle/>
            <a:p>
              <a:r>
                <a:rPr lang="en-US" dirty="0"/>
                <a:t>p31</a:t>
              </a:r>
            </a:p>
          </p:txBody>
        </p:sp>
        <p:sp>
          <p:nvSpPr>
            <p:cNvPr id="48" name="TextBox 47">
              <a:extLst>
                <a:ext uri="{FF2B5EF4-FFF2-40B4-BE49-F238E27FC236}">
                  <a16:creationId xmlns:a16="http://schemas.microsoft.com/office/drawing/2014/main" id="{3D606FF3-2AE7-7012-C25A-3E5825B61E66}"/>
                </a:ext>
              </a:extLst>
            </p:cNvPr>
            <p:cNvSpPr txBox="1"/>
            <p:nvPr/>
          </p:nvSpPr>
          <p:spPr>
            <a:xfrm rot="16200000">
              <a:off x="5592182" y="9584781"/>
              <a:ext cx="295519" cy="191688"/>
            </a:xfrm>
            <a:prstGeom prst="rect">
              <a:avLst/>
            </a:prstGeom>
            <a:noFill/>
          </p:spPr>
          <p:txBody>
            <a:bodyPr wrap="none" rtlCol="0">
              <a:spAutoFit/>
            </a:bodyPr>
            <a:lstStyle/>
            <a:p>
              <a:r>
                <a:rPr lang="en-US" dirty="0"/>
                <a:t>p32</a:t>
              </a:r>
            </a:p>
          </p:txBody>
        </p:sp>
      </p:grpSp>
      <p:pic>
        <p:nvPicPr>
          <p:cNvPr id="10" name="Picture 9" descr="A colorful squares with black text&#10;&#10;Description automatically generated with medium confidence">
            <a:extLst>
              <a:ext uri="{FF2B5EF4-FFF2-40B4-BE49-F238E27FC236}">
                <a16:creationId xmlns:a16="http://schemas.microsoft.com/office/drawing/2014/main" id="{6047C1ED-9B7C-B71E-9DF3-60A33E60F949}"/>
              </a:ext>
            </a:extLst>
          </p:cNvPr>
          <p:cNvPicPr>
            <a:picLocks noChangeAspect="1"/>
          </p:cNvPicPr>
          <p:nvPr/>
        </p:nvPicPr>
        <p:blipFill>
          <a:blip r:embed="rId3"/>
          <a:srcRect l="13593" t="1248" r="31457" b="26028"/>
          <a:stretch/>
        </p:blipFill>
        <p:spPr>
          <a:xfrm>
            <a:off x="737870" y="2149261"/>
            <a:ext cx="8495261" cy="2642710"/>
          </a:xfrm>
          <a:prstGeom prst="rect">
            <a:avLst/>
          </a:prstGeom>
        </p:spPr>
      </p:pic>
      <p:grpSp>
        <p:nvGrpSpPr>
          <p:cNvPr id="11" name="Group 10">
            <a:extLst>
              <a:ext uri="{FF2B5EF4-FFF2-40B4-BE49-F238E27FC236}">
                <a16:creationId xmlns:a16="http://schemas.microsoft.com/office/drawing/2014/main" id="{25572272-876C-FBC0-A0EE-1ED33C28A146}"/>
              </a:ext>
            </a:extLst>
          </p:cNvPr>
          <p:cNvGrpSpPr/>
          <p:nvPr/>
        </p:nvGrpSpPr>
        <p:grpSpPr>
          <a:xfrm>
            <a:off x="10858762" y="2680027"/>
            <a:ext cx="1210268" cy="2030945"/>
            <a:chOff x="5792094" y="7299015"/>
            <a:chExt cx="756993" cy="2318001"/>
          </a:xfrm>
        </p:grpSpPr>
        <p:sp>
          <p:nvSpPr>
            <p:cNvPr id="12" name="Google Shape;448;p3">
              <a:extLst>
                <a:ext uri="{FF2B5EF4-FFF2-40B4-BE49-F238E27FC236}">
                  <a16:creationId xmlns:a16="http://schemas.microsoft.com/office/drawing/2014/main" id="{EDDFABC9-5EA9-818B-A756-FD41691AC94A}"/>
                </a:ext>
              </a:extLst>
            </p:cNvPr>
            <p:cNvSpPr txBox="1"/>
            <p:nvPr/>
          </p:nvSpPr>
          <p:spPr>
            <a:xfrm>
              <a:off x="5984824" y="7974004"/>
              <a:ext cx="466895" cy="421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dirty="0">
                  <a:solidFill>
                    <a:schemeClr val="dk1"/>
                  </a:solidFill>
                  <a:latin typeface="Arial" panose="020B0604020202020204" pitchFamily="34" charset="0"/>
                  <a:cs typeface="Arial" panose="020B0604020202020204" pitchFamily="34" charset="0"/>
                </a:rPr>
                <a:t>&gt;=10</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 name="Google Shape;449;p3">
              <a:extLst>
                <a:ext uri="{FF2B5EF4-FFF2-40B4-BE49-F238E27FC236}">
                  <a16:creationId xmlns:a16="http://schemas.microsoft.com/office/drawing/2014/main" id="{B5B65B64-0F57-4C55-7DF6-D44356A81FF9}"/>
                </a:ext>
              </a:extLst>
            </p:cNvPr>
            <p:cNvSpPr txBox="1"/>
            <p:nvPr/>
          </p:nvSpPr>
          <p:spPr>
            <a:xfrm>
              <a:off x="6003755" y="8591295"/>
              <a:ext cx="368403" cy="421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cs typeface="Arial" panose="020B0604020202020204" pitchFamily="34" charset="0"/>
                  <a:sym typeface="Arial"/>
                </a:rPr>
                <a:t>5</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450;p3">
              <a:extLst>
                <a:ext uri="{FF2B5EF4-FFF2-40B4-BE49-F238E27FC236}">
                  <a16:creationId xmlns:a16="http://schemas.microsoft.com/office/drawing/2014/main" id="{ECA880BA-4811-569A-6F64-DC3D1E8F43BF}"/>
                </a:ext>
              </a:extLst>
            </p:cNvPr>
            <p:cNvSpPr txBox="1"/>
            <p:nvPr/>
          </p:nvSpPr>
          <p:spPr>
            <a:xfrm>
              <a:off x="6003755" y="9195529"/>
              <a:ext cx="337167" cy="421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cs typeface="Arial" panose="020B0604020202020204" pitchFamily="34" charset="0"/>
                  <a:sym typeface="Arial"/>
                </a:rPr>
                <a:t>0</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 name="Google Shape;452;p3">
              <a:extLst>
                <a:ext uri="{FF2B5EF4-FFF2-40B4-BE49-F238E27FC236}">
                  <a16:creationId xmlns:a16="http://schemas.microsoft.com/office/drawing/2014/main" id="{0F52E4E8-9532-B1FF-45B1-0362372C15D2}"/>
                </a:ext>
              </a:extLst>
            </p:cNvPr>
            <p:cNvSpPr txBox="1"/>
            <p:nvPr/>
          </p:nvSpPr>
          <p:spPr>
            <a:xfrm>
              <a:off x="5792094" y="7299015"/>
              <a:ext cx="756993" cy="73763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000"/>
                <a:buFont typeface="Arial"/>
                <a:buNone/>
              </a:pPr>
              <a:r>
                <a:rPr lang="en-US" dirty="0">
                  <a:solidFill>
                    <a:schemeClr val="dk1"/>
                  </a:solidFill>
                  <a:latin typeface="Arial" panose="020B0604020202020204" pitchFamily="34" charset="0"/>
                  <a:cs typeface="Arial" panose="020B0604020202020204" pitchFamily="34" charset="0"/>
                </a:rPr>
                <a:t># of </a:t>
              </a:r>
              <a:r>
                <a:rPr lang="en-US"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6" name="Picture 15" descr="A colorful squares with black text&#10;&#10;Description automatically generated with medium confidence">
              <a:extLst>
                <a:ext uri="{FF2B5EF4-FFF2-40B4-BE49-F238E27FC236}">
                  <a16:creationId xmlns:a16="http://schemas.microsoft.com/office/drawing/2014/main" id="{F83435D2-DCB1-0FD9-1EDE-C0DDC4B2FF5B}"/>
                </a:ext>
              </a:extLst>
            </p:cNvPr>
            <p:cNvPicPr>
              <a:picLocks noChangeAspect="1"/>
            </p:cNvPicPr>
            <p:nvPr/>
          </p:nvPicPr>
          <p:blipFill>
            <a:blip r:embed="rId3"/>
            <a:srcRect l="78668" t="1248" r="17980" b="3484"/>
            <a:stretch/>
          </p:blipFill>
          <p:spPr>
            <a:xfrm>
              <a:off x="5867719" y="8110748"/>
              <a:ext cx="153478" cy="1371601"/>
            </a:xfrm>
            <a:prstGeom prst="rect">
              <a:avLst/>
            </a:prstGeom>
          </p:spPr>
        </p:pic>
      </p:grpSp>
      <p:sp>
        <p:nvSpPr>
          <p:cNvPr id="57" name="TextBox 56">
            <a:extLst>
              <a:ext uri="{FF2B5EF4-FFF2-40B4-BE49-F238E27FC236}">
                <a16:creationId xmlns:a16="http://schemas.microsoft.com/office/drawing/2014/main" id="{96E2A53A-9393-EC05-E366-F6175DC3B57C}"/>
              </a:ext>
            </a:extLst>
          </p:cNvPr>
          <p:cNvSpPr txBox="1"/>
          <p:nvPr/>
        </p:nvSpPr>
        <p:spPr>
          <a:xfrm>
            <a:off x="1095749" y="5608714"/>
            <a:ext cx="9417321" cy="830997"/>
          </a:xfrm>
          <a:prstGeom prst="rect">
            <a:avLst/>
          </a:prstGeom>
          <a:noFill/>
        </p:spPr>
        <p:txBody>
          <a:bodyPr wrap="square">
            <a:spAutoFit/>
          </a:bodyPr>
          <a:lstStyle/>
          <a:p>
            <a:r>
              <a:rPr kumimoji="1" lang="en-US" altLang="zh-CN" sz="2400" i="1" dirty="0"/>
              <a:t>This could possibly explain the diverse clinical responses to the same targeted therapies.</a:t>
            </a:r>
          </a:p>
        </p:txBody>
      </p:sp>
    </p:spTree>
    <p:extLst>
      <p:ext uri="{BB962C8B-B14F-4D97-AF65-F5344CB8AC3E}">
        <p14:creationId xmlns:p14="http://schemas.microsoft.com/office/powerpoint/2010/main" val="325871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3B4F-3D37-DD86-D88A-63C7A224AD37}"/>
              </a:ext>
            </a:extLst>
          </p:cNvPr>
          <p:cNvSpPr>
            <a:spLocks noGrp="1"/>
          </p:cNvSpPr>
          <p:nvPr>
            <p:ph type="title"/>
          </p:nvPr>
        </p:nvSpPr>
        <p:spPr/>
        <p:txBody>
          <a:bodyPr/>
          <a:lstStyle/>
          <a:p>
            <a:r>
              <a:rPr lang="en-US" dirty="0"/>
              <a:t>Increased cellular communications in At-Risk/ERA</a:t>
            </a:r>
          </a:p>
        </p:txBody>
      </p:sp>
      <p:sp>
        <p:nvSpPr>
          <p:cNvPr id="4" name="Slide Number Placeholder 3">
            <a:extLst>
              <a:ext uri="{FF2B5EF4-FFF2-40B4-BE49-F238E27FC236}">
                <a16:creationId xmlns:a16="http://schemas.microsoft.com/office/drawing/2014/main" id="{738557F0-27B4-2B45-6505-CED56239D945}"/>
              </a:ext>
            </a:extLst>
          </p:cNvPr>
          <p:cNvSpPr>
            <a:spLocks noGrp="1"/>
          </p:cNvSpPr>
          <p:nvPr>
            <p:ph type="sldNum" sz="quarter" idx="12"/>
          </p:nvPr>
        </p:nvSpPr>
        <p:spPr/>
        <p:txBody>
          <a:bodyPr/>
          <a:lstStyle/>
          <a:p>
            <a:fld id="{B9D7705B-E7B5-4406-91D8-7946A28F7539}" type="slidenum">
              <a:rPr lang="en-US" smtClean="0"/>
              <a:t>13</a:t>
            </a:fld>
            <a:endParaRPr lang="en-US"/>
          </a:p>
        </p:txBody>
      </p:sp>
      <p:grpSp>
        <p:nvGrpSpPr>
          <p:cNvPr id="17" name="Group 16">
            <a:extLst>
              <a:ext uri="{FF2B5EF4-FFF2-40B4-BE49-F238E27FC236}">
                <a16:creationId xmlns:a16="http://schemas.microsoft.com/office/drawing/2014/main" id="{920C8FC4-C537-F5A9-1ED8-01AB4491FBC0}"/>
              </a:ext>
            </a:extLst>
          </p:cNvPr>
          <p:cNvGrpSpPr/>
          <p:nvPr/>
        </p:nvGrpSpPr>
        <p:grpSpPr>
          <a:xfrm>
            <a:off x="838200" y="1700962"/>
            <a:ext cx="3393975" cy="4929690"/>
            <a:chOff x="838200" y="1690688"/>
            <a:chExt cx="3393975" cy="4929690"/>
          </a:xfrm>
        </p:grpSpPr>
        <p:grpSp>
          <p:nvGrpSpPr>
            <p:cNvPr id="5" name="Group 4">
              <a:extLst>
                <a:ext uri="{FF2B5EF4-FFF2-40B4-BE49-F238E27FC236}">
                  <a16:creationId xmlns:a16="http://schemas.microsoft.com/office/drawing/2014/main" id="{939755C2-C71D-DB66-7B40-5D85597D409D}"/>
                </a:ext>
              </a:extLst>
            </p:cNvPr>
            <p:cNvGrpSpPr>
              <a:grpSpLocks noChangeAspect="1"/>
            </p:cNvGrpSpPr>
            <p:nvPr/>
          </p:nvGrpSpPr>
          <p:grpSpPr>
            <a:xfrm>
              <a:off x="838200" y="1690688"/>
              <a:ext cx="3076623" cy="3913874"/>
              <a:chOff x="6086264" y="3078530"/>
              <a:chExt cx="1378295" cy="1942694"/>
            </a:xfrm>
          </p:grpSpPr>
          <p:grpSp>
            <p:nvGrpSpPr>
              <p:cNvPr id="6" name="Group 5">
                <a:extLst>
                  <a:ext uri="{FF2B5EF4-FFF2-40B4-BE49-F238E27FC236}">
                    <a16:creationId xmlns:a16="http://schemas.microsoft.com/office/drawing/2014/main" id="{E0DD30BB-73FC-507F-AE12-C0A4B7423B34}"/>
                  </a:ext>
                </a:extLst>
              </p:cNvPr>
              <p:cNvGrpSpPr/>
              <p:nvPr/>
            </p:nvGrpSpPr>
            <p:grpSpPr>
              <a:xfrm>
                <a:off x="6086264" y="3078530"/>
                <a:ext cx="1257220" cy="1837118"/>
                <a:chOff x="6086264" y="3078530"/>
                <a:chExt cx="1257220" cy="1837118"/>
              </a:xfrm>
            </p:grpSpPr>
            <p:pic>
              <p:nvPicPr>
                <p:cNvPr id="8" name="Picture 7">
                  <a:extLst>
                    <a:ext uri="{FF2B5EF4-FFF2-40B4-BE49-F238E27FC236}">
                      <a16:creationId xmlns:a16="http://schemas.microsoft.com/office/drawing/2014/main" id="{F4BB568B-7C77-B4CA-A8C0-8DBEC30F6B18}"/>
                    </a:ext>
                  </a:extLst>
                </p:cNvPr>
                <p:cNvPicPr>
                  <a:picLocks noChangeAspect="1"/>
                </p:cNvPicPr>
                <p:nvPr/>
              </p:nvPicPr>
              <p:blipFill>
                <a:blip r:embed="rId3"/>
                <a:srcRect l="12740" t="4022" r="37973" b="8539"/>
                <a:stretch/>
              </p:blipFill>
              <p:spPr>
                <a:xfrm>
                  <a:off x="6554803" y="3122265"/>
                  <a:ext cx="788681" cy="1599080"/>
                </a:xfrm>
                <a:prstGeom prst="rect">
                  <a:avLst/>
                </a:prstGeom>
              </p:spPr>
            </p:pic>
            <p:sp>
              <p:nvSpPr>
                <p:cNvPr id="9" name="Google Shape;425;p2">
                  <a:extLst>
                    <a:ext uri="{FF2B5EF4-FFF2-40B4-BE49-F238E27FC236}">
                      <a16:creationId xmlns:a16="http://schemas.microsoft.com/office/drawing/2014/main" id="{9EF38C9A-28CA-55D2-7892-CFAC07FAFF07}"/>
                    </a:ext>
                  </a:extLst>
                </p:cNvPr>
                <p:cNvSpPr txBox="1"/>
                <p:nvPr/>
              </p:nvSpPr>
              <p:spPr>
                <a:xfrm>
                  <a:off x="6778919" y="3188860"/>
                  <a:ext cx="426966" cy="165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TextBox 9">
                  <a:extLst>
                    <a:ext uri="{FF2B5EF4-FFF2-40B4-BE49-F238E27FC236}">
                      <a16:creationId xmlns:a16="http://schemas.microsoft.com/office/drawing/2014/main" id="{92C66889-773D-5843-57DB-3CC14E55AF7A}"/>
                    </a:ext>
                  </a:extLst>
                </p:cNvPr>
                <p:cNvSpPr txBox="1"/>
                <p:nvPr/>
              </p:nvSpPr>
              <p:spPr>
                <a:xfrm rot="16200000">
                  <a:off x="5685261" y="3808649"/>
                  <a:ext cx="967464" cy="165457"/>
                </a:xfrm>
                <a:prstGeom prst="rect">
                  <a:avLst/>
                </a:prstGeom>
                <a:noFill/>
              </p:spPr>
              <p:txBody>
                <a:bodyPr wrap="none" rtlCol="0">
                  <a:spAutoFit/>
                </a:bodyPr>
                <a:lstStyle/>
                <a:p>
                  <a:r>
                    <a:rPr lang="en-US" dirty="0"/>
                    <a:t>Interaction strength</a:t>
                  </a:r>
                </a:p>
              </p:txBody>
            </p:sp>
            <p:sp>
              <p:nvSpPr>
                <p:cNvPr id="11" name="TextBox 10">
                  <a:extLst>
                    <a:ext uri="{FF2B5EF4-FFF2-40B4-BE49-F238E27FC236}">
                      <a16:creationId xmlns:a16="http://schemas.microsoft.com/office/drawing/2014/main" id="{F0CE0B74-C185-019D-1C8A-31CDD5DC49B2}"/>
                    </a:ext>
                  </a:extLst>
                </p:cNvPr>
                <p:cNvSpPr txBox="1"/>
                <p:nvPr/>
              </p:nvSpPr>
              <p:spPr>
                <a:xfrm>
                  <a:off x="6338831" y="3078530"/>
                  <a:ext cx="226355" cy="165457"/>
                </a:xfrm>
                <a:prstGeom prst="rect">
                  <a:avLst/>
                </a:prstGeom>
                <a:noFill/>
              </p:spPr>
              <p:txBody>
                <a:bodyPr wrap="none" rtlCol="0">
                  <a:spAutoFit/>
                </a:bodyPr>
                <a:lstStyle/>
                <a:p>
                  <a:r>
                    <a:rPr lang="en-US" dirty="0"/>
                    <a:t>0.1</a:t>
                  </a:r>
                </a:p>
              </p:txBody>
            </p:sp>
            <p:sp>
              <p:nvSpPr>
                <p:cNvPr id="12" name="TextBox 11">
                  <a:extLst>
                    <a:ext uri="{FF2B5EF4-FFF2-40B4-BE49-F238E27FC236}">
                      <a16:creationId xmlns:a16="http://schemas.microsoft.com/office/drawing/2014/main" id="{88A7D1EA-2714-34CA-AD42-E7F032CBE6CC}"/>
                    </a:ext>
                  </a:extLst>
                </p:cNvPr>
                <p:cNvSpPr txBox="1"/>
                <p:nvPr/>
              </p:nvSpPr>
              <p:spPr>
                <a:xfrm>
                  <a:off x="6274711" y="3815426"/>
                  <a:ext cx="283805" cy="165457"/>
                </a:xfrm>
                <a:prstGeom prst="rect">
                  <a:avLst/>
                </a:prstGeom>
                <a:noFill/>
              </p:spPr>
              <p:txBody>
                <a:bodyPr wrap="none" rtlCol="0">
                  <a:spAutoFit/>
                </a:bodyPr>
                <a:lstStyle/>
                <a:p>
                  <a:r>
                    <a:rPr lang="en-US" dirty="0"/>
                    <a:t>0.05</a:t>
                  </a:r>
                </a:p>
              </p:txBody>
            </p:sp>
            <p:sp>
              <p:nvSpPr>
                <p:cNvPr id="13" name="TextBox 12">
                  <a:extLst>
                    <a:ext uri="{FF2B5EF4-FFF2-40B4-BE49-F238E27FC236}">
                      <a16:creationId xmlns:a16="http://schemas.microsoft.com/office/drawing/2014/main" id="{D9515E47-2FDF-C3F2-6944-5BE2A3B99102}"/>
                    </a:ext>
                  </a:extLst>
                </p:cNvPr>
                <p:cNvSpPr txBox="1"/>
                <p:nvPr/>
              </p:nvSpPr>
              <p:spPr>
                <a:xfrm>
                  <a:off x="6435011" y="4558225"/>
                  <a:ext cx="140179" cy="165457"/>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F5241DD-DB02-8A59-4FB0-2F4BFE4FB3D9}"/>
                    </a:ext>
                  </a:extLst>
                </p:cNvPr>
                <p:cNvSpPr txBox="1"/>
                <p:nvPr/>
              </p:nvSpPr>
              <p:spPr>
                <a:xfrm rot="18931676">
                  <a:off x="6588092" y="4750191"/>
                  <a:ext cx="486877" cy="16545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dirty="0">
                      <a:solidFill>
                        <a:schemeClr val="dk1"/>
                      </a:solidFill>
                      <a:latin typeface="Arial" panose="020B0604020202020204" pitchFamily="34" charset="0"/>
                      <a:ea typeface="Calibri"/>
                      <a:cs typeface="Arial" panose="020B0604020202020204" pitchFamily="34" charset="0"/>
                      <a:sym typeface="Calibri"/>
                    </a:rPr>
                    <a:t>CON</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8A1B6B91-19F7-F130-1A11-FD72329CC011}"/>
                  </a:ext>
                </a:extLst>
              </p:cNvPr>
              <p:cNvSpPr txBox="1"/>
              <p:nvPr/>
            </p:nvSpPr>
            <p:spPr>
              <a:xfrm rot="18920105">
                <a:off x="6609157" y="4855767"/>
                <a:ext cx="855402" cy="16545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dirty="0">
                    <a:solidFill>
                      <a:schemeClr val="dk1"/>
                    </a:solidFill>
                    <a:latin typeface="Arial" panose="020B0604020202020204" pitchFamily="34" charset="0"/>
                    <a:ea typeface="Calibri"/>
                    <a:cs typeface="Arial" panose="020B0604020202020204" pitchFamily="34" charset="0"/>
                    <a:sym typeface="Calibri"/>
                  </a:rPr>
                  <a:t>At-Risk/ERA</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16" name="TextBox 15">
              <a:extLst>
                <a:ext uri="{FF2B5EF4-FFF2-40B4-BE49-F238E27FC236}">
                  <a16:creationId xmlns:a16="http://schemas.microsoft.com/office/drawing/2014/main" id="{71BC9F83-FB16-F588-EC6E-0D49FCC140D4}"/>
                </a:ext>
              </a:extLst>
            </p:cNvPr>
            <p:cNvSpPr txBox="1"/>
            <p:nvPr/>
          </p:nvSpPr>
          <p:spPr>
            <a:xfrm>
              <a:off x="1593044" y="6158713"/>
              <a:ext cx="2639131" cy="461665"/>
            </a:xfrm>
            <a:prstGeom prst="rect">
              <a:avLst/>
            </a:prstGeom>
            <a:noFill/>
          </p:spPr>
          <p:txBody>
            <a:bodyPr wrap="square">
              <a:spAutoFit/>
            </a:bodyPr>
            <a:lstStyle/>
            <a:p>
              <a:pPr defTabSz="3251036" hangingPunct="0"/>
              <a:r>
                <a:rPr lang="en-US" sz="1200" dirty="0"/>
                <a:t>Wilcoxon rank-sum test, **p&lt;0.05</a:t>
              </a:r>
            </a:p>
            <a:p>
              <a:pPr defTabSz="3251036" hangingPunct="0"/>
              <a:r>
                <a:rPr lang="en-US" sz="1200" dirty="0">
                  <a:ea typeface="Source Sans 3 Regular"/>
                  <a:cs typeface="Source Sans 3 Regular"/>
                  <a:sym typeface="Source Sans 3 Regular"/>
                </a:rPr>
                <a:t>Each dot is one participant</a:t>
              </a:r>
            </a:p>
          </p:txBody>
        </p:sp>
      </p:grpSp>
      <p:grpSp>
        <p:nvGrpSpPr>
          <p:cNvPr id="44" name="Group 43">
            <a:extLst>
              <a:ext uri="{FF2B5EF4-FFF2-40B4-BE49-F238E27FC236}">
                <a16:creationId xmlns:a16="http://schemas.microsoft.com/office/drawing/2014/main" id="{62D218DA-66B3-44E7-1CA7-8B5A281A5750}"/>
              </a:ext>
            </a:extLst>
          </p:cNvPr>
          <p:cNvGrpSpPr/>
          <p:nvPr/>
        </p:nvGrpSpPr>
        <p:grpSpPr>
          <a:xfrm>
            <a:off x="4643120" y="1728505"/>
            <a:ext cx="7085673" cy="4671612"/>
            <a:chOff x="4643120" y="1799511"/>
            <a:chExt cx="7085673" cy="4671612"/>
          </a:xfrm>
        </p:grpSpPr>
        <p:grpSp>
          <p:nvGrpSpPr>
            <p:cNvPr id="18" name="Group 17">
              <a:extLst>
                <a:ext uri="{FF2B5EF4-FFF2-40B4-BE49-F238E27FC236}">
                  <a16:creationId xmlns:a16="http://schemas.microsoft.com/office/drawing/2014/main" id="{B78E7B56-C3FF-BB3F-8D39-2C09DDDB094D}"/>
                </a:ext>
              </a:extLst>
            </p:cNvPr>
            <p:cNvGrpSpPr>
              <a:grpSpLocks noChangeAspect="1"/>
            </p:cNvGrpSpPr>
            <p:nvPr/>
          </p:nvGrpSpPr>
          <p:grpSpPr>
            <a:xfrm>
              <a:off x="4643120" y="1799511"/>
              <a:ext cx="7085673" cy="4428046"/>
              <a:chOff x="303177" y="5365760"/>
              <a:chExt cx="2869325" cy="1793125"/>
            </a:xfrm>
          </p:grpSpPr>
          <p:grpSp>
            <p:nvGrpSpPr>
              <p:cNvPr id="19" name="Group 18">
                <a:extLst>
                  <a:ext uri="{FF2B5EF4-FFF2-40B4-BE49-F238E27FC236}">
                    <a16:creationId xmlns:a16="http://schemas.microsoft.com/office/drawing/2014/main" id="{4B1F4800-9124-9DFF-3BCD-4F7CB9BD442D}"/>
                  </a:ext>
                </a:extLst>
              </p:cNvPr>
              <p:cNvGrpSpPr/>
              <p:nvPr/>
            </p:nvGrpSpPr>
            <p:grpSpPr>
              <a:xfrm>
                <a:off x="2193679" y="5365760"/>
                <a:ext cx="943849" cy="174119"/>
                <a:chOff x="1170263" y="8226808"/>
                <a:chExt cx="943849" cy="174119"/>
              </a:xfrm>
            </p:grpSpPr>
            <p:sp>
              <p:nvSpPr>
                <p:cNvPr id="41" name="Rectangle 40">
                  <a:extLst>
                    <a:ext uri="{FF2B5EF4-FFF2-40B4-BE49-F238E27FC236}">
                      <a16:creationId xmlns:a16="http://schemas.microsoft.com/office/drawing/2014/main" id="{CFFEEA4D-5B7E-818A-7FE1-36C1D0E365F1}"/>
                    </a:ext>
                  </a:extLst>
                </p:cNvPr>
                <p:cNvSpPr/>
                <p:nvPr/>
              </p:nvSpPr>
              <p:spPr>
                <a:xfrm>
                  <a:off x="1170263" y="8226808"/>
                  <a:ext cx="943849" cy="174119"/>
                </a:xfrm>
                <a:prstGeom prst="rect">
                  <a:avLst/>
                </a:prstGeom>
                <a:solidFill>
                  <a:srgbClr val="FF7F00"/>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0CBFF92-C88C-12FE-7BCC-E9BC50E2EA9F}"/>
                    </a:ext>
                  </a:extLst>
                </p:cNvPr>
                <p:cNvSpPr txBox="1"/>
                <p:nvPr/>
              </p:nvSpPr>
              <p:spPr>
                <a:xfrm>
                  <a:off x="1372809" y="8238135"/>
                  <a:ext cx="629462" cy="149560"/>
                </a:xfrm>
                <a:prstGeom prst="rect">
                  <a:avLst/>
                </a:prstGeom>
                <a:noFill/>
              </p:spPr>
              <p:txBody>
                <a:bodyPr wrap="square" rtlCol="0">
                  <a:spAutoFit/>
                </a:bodyPr>
                <a:lstStyle/>
                <a:p>
                  <a:r>
                    <a:rPr lang="en-US" dirty="0"/>
                    <a:t>participant 9</a:t>
                  </a:r>
                </a:p>
              </p:txBody>
            </p:sp>
          </p:grpSp>
          <p:grpSp>
            <p:nvGrpSpPr>
              <p:cNvPr id="20" name="Group 19">
                <a:extLst>
                  <a:ext uri="{FF2B5EF4-FFF2-40B4-BE49-F238E27FC236}">
                    <a16:creationId xmlns:a16="http://schemas.microsoft.com/office/drawing/2014/main" id="{087728CF-372B-CD40-B619-4576AC167F74}"/>
                  </a:ext>
                </a:extLst>
              </p:cNvPr>
              <p:cNvGrpSpPr/>
              <p:nvPr/>
            </p:nvGrpSpPr>
            <p:grpSpPr>
              <a:xfrm>
                <a:off x="863292" y="5370030"/>
                <a:ext cx="943849" cy="174119"/>
                <a:chOff x="1170263" y="8226808"/>
                <a:chExt cx="943849" cy="174119"/>
              </a:xfrm>
            </p:grpSpPr>
            <p:sp>
              <p:nvSpPr>
                <p:cNvPr id="39" name="Rectangle 38">
                  <a:extLst>
                    <a:ext uri="{FF2B5EF4-FFF2-40B4-BE49-F238E27FC236}">
                      <a16:creationId xmlns:a16="http://schemas.microsoft.com/office/drawing/2014/main" id="{AFB4284E-72B1-A99D-5C70-E30DBED8FCA3}"/>
                    </a:ext>
                  </a:extLst>
                </p:cNvPr>
                <p:cNvSpPr/>
                <p:nvPr/>
              </p:nvSpPr>
              <p:spPr>
                <a:xfrm>
                  <a:off x="1170263" y="8226808"/>
                  <a:ext cx="943849" cy="174119"/>
                </a:xfrm>
                <a:prstGeom prst="rect">
                  <a:avLst/>
                </a:prstGeom>
                <a:solidFill>
                  <a:srgbClr val="4DAF4A"/>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F0948C1-EFE1-B978-3F9B-85086D186DCC}"/>
                    </a:ext>
                  </a:extLst>
                </p:cNvPr>
                <p:cNvSpPr txBox="1"/>
                <p:nvPr/>
              </p:nvSpPr>
              <p:spPr>
                <a:xfrm>
                  <a:off x="1330557" y="8239087"/>
                  <a:ext cx="712906" cy="149560"/>
                </a:xfrm>
                <a:prstGeom prst="rect">
                  <a:avLst/>
                </a:prstGeom>
                <a:noFill/>
              </p:spPr>
              <p:txBody>
                <a:bodyPr wrap="square" rtlCol="0">
                  <a:spAutoFit/>
                </a:bodyPr>
                <a:lstStyle/>
                <a:p>
                  <a:r>
                    <a:rPr lang="en-US" dirty="0"/>
                    <a:t>participant 53</a:t>
                  </a:r>
                </a:p>
              </p:txBody>
            </p:sp>
          </p:grpSp>
          <p:grpSp>
            <p:nvGrpSpPr>
              <p:cNvPr id="21" name="Group 20">
                <a:extLst>
                  <a:ext uri="{FF2B5EF4-FFF2-40B4-BE49-F238E27FC236}">
                    <a16:creationId xmlns:a16="http://schemas.microsoft.com/office/drawing/2014/main" id="{B309EF81-41B5-BFA1-4552-1F73EB058B5C}"/>
                  </a:ext>
                </a:extLst>
              </p:cNvPr>
              <p:cNvGrpSpPr/>
              <p:nvPr/>
            </p:nvGrpSpPr>
            <p:grpSpPr>
              <a:xfrm>
                <a:off x="2090407" y="5608132"/>
                <a:ext cx="1082095" cy="153201"/>
                <a:chOff x="620897" y="8021842"/>
                <a:chExt cx="1203662" cy="170409"/>
              </a:xfrm>
            </p:grpSpPr>
            <p:sp>
              <p:nvSpPr>
                <p:cNvPr id="37" name="TextBox 36">
                  <a:extLst>
                    <a:ext uri="{FF2B5EF4-FFF2-40B4-BE49-F238E27FC236}">
                      <a16:creationId xmlns:a16="http://schemas.microsoft.com/office/drawing/2014/main" id="{63E017FD-5335-77DD-9141-ADF410423995}"/>
                    </a:ext>
                  </a:extLst>
                </p:cNvPr>
                <p:cNvSpPr txBox="1"/>
                <p:nvPr/>
              </p:nvSpPr>
              <p:spPr>
                <a:xfrm>
                  <a:off x="620897" y="8021842"/>
                  <a:ext cx="441321" cy="166361"/>
                </a:xfrm>
                <a:prstGeom prst="rect">
                  <a:avLst/>
                </a:prstGeom>
                <a:noFill/>
              </p:spPr>
              <p:txBody>
                <a:bodyPr wrap="none" rtlCol="0">
                  <a:spAutoFit/>
                </a:bodyPr>
                <a:lstStyle/>
                <a:p>
                  <a:r>
                    <a:rPr lang="en-US" dirty="0"/>
                    <a:t>Source </a:t>
                  </a:r>
                </a:p>
              </p:txBody>
            </p:sp>
            <p:sp>
              <p:nvSpPr>
                <p:cNvPr id="38" name="TextBox 37">
                  <a:extLst>
                    <a:ext uri="{FF2B5EF4-FFF2-40B4-BE49-F238E27FC236}">
                      <a16:creationId xmlns:a16="http://schemas.microsoft.com/office/drawing/2014/main" id="{88E14A61-D840-DF1E-D9E4-3A60E954A29F}"/>
                    </a:ext>
                  </a:extLst>
                </p:cNvPr>
                <p:cNvSpPr txBox="1"/>
                <p:nvPr/>
              </p:nvSpPr>
              <p:spPr>
                <a:xfrm>
                  <a:off x="1394761" y="8025890"/>
                  <a:ext cx="429798" cy="166361"/>
                </a:xfrm>
                <a:prstGeom prst="rect">
                  <a:avLst/>
                </a:prstGeom>
                <a:noFill/>
              </p:spPr>
              <p:txBody>
                <a:bodyPr wrap="none" rtlCol="0">
                  <a:spAutoFit/>
                </a:bodyPr>
                <a:lstStyle/>
                <a:p>
                  <a:r>
                    <a:rPr lang="en-US" dirty="0"/>
                    <a:t>Target  </a:t>
                  </a:r>
                </a:p>
              </p:txBody>
            </p:sp>
          </p:grpSp>
          <p:grpSp>
            <p:nvGrpSpPr>
              <p:cNvPr id="22" name="Group 21">
                <a:extLst>
                  <a:ext uri="{FF2B5EF4-FFF2-40B4-BE49-F238E27FC236}">
                    <a16:creationId xmlns:a16="http://schemas.microsoft.com/office/drawing/2014/main" id="{12DEF37D-455C-1251-3751-26CC2EEF418D}"/>
                  </a:ext>
                </a:extLst>
              </p:cNvPr>
              <p:cNvGrpSpPr/>
              <p:nvPr/>
            </p:nvGrpSpPr>
            <p:grpSpPr>
              <a:xfrm>
                <a:off x="763782" y="5598737"/>
                <a:ext cx="1109012" cy="239022"/>
                <a:chOff x="5565497" y="4890036"/>
                <a:chExt cx="1233603" cy="265877"/>
              </a:xfrm>
            </p:grpSpPr>
            <p:sp>
              <p:nvSpPr>
                <p:cNvPr id="34" name="Rectangle 33">
                  <a:extLst>
                    <a:ext uri="{FF2B5EF4-FFF2-40B4-BE49-F238E27FC236}">
                      <a16:creationId xmlns:a16="http://schemas.microsoft.com/office/drawing/2014/main" id="{A7292624-FB6D-CF36-4868-A5968CDDE8D5}"/>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B25E7B7-11F5-68D7-1948-1AC0160E7F1C}"/>
                    </a:ext>
                  </a:extLst>
                </p:cNvPr>
                <p:cNvSpPr txBox="1"/>
                <p:nvPr/>
              </p:nvSpPr>
              <p:spPr>
                <a:xfrm>
                  <a:off x="5565497" y="4890036"/>
                  <a:ext cx="441321" cy="166362"/>
                </a:xfrm>
                <a:prstGeom prst="rect">
                  <a:avLst/>
                </a:prstGeom>
                <a:noFill/>
              </p:spPr>
              <p:txBody>
                <a:bodyPr wrap="none" rtlCol="0">
                  <a:spAutoFit/>
                </a:bodyPr>
                <a:lstStyle/>
                <a:p>
                  <a:r>
                    <a:rPr lang="en-US" dirty="0"/>
                    <a:t>Source </a:t>
                  </a:r>
                </a:p>
              </p:txBody>
            </p:sp>
            <p:sp>
              <p:nvSpPr>
                <p:cNvPr id="36" name="TextBox 35">
                  <a:extLst>
                    <a:ext uri="{FF2B5EF4-FFF2-40B4-BE49-F238E27FC236}">
                      <a16:creationId xmlns:a16="http://schemas.microsoft.com/office/drawing/2014/main" id="{ED2F0875-5F5C-8374-9300-2713DD025528}"/>
                    </a:ext>
                  </a:extLst>
                </p:cNvPr>
                <p:cNvSpPr txBox="1"/>
                <p:nvPr/>
              </p:nvSpPr>
              <p:spPr>
                <a:xfrm>
                  <a:off x="6339361" y="4894204"/>
                  <a:ext cx="429798" cy="166362"/>
                </a:xfrm>
                <a:prstGeom prst="rect">
                  <a:avLst/>
                </a:prstGeom>
                <a:noFill/>
              </p:spPr>
              <p:txBody>
                <a:bodyPr wrap="none" rtlCol="0">
                  <a:spAutoFit/>
                </a:bodyPr>
                <a:lstStyle/>
                <a:p>
                  <a:r>
                    <a:rPr lang="en-US" dirty="0"/>
                    <a:t>Target  </a:t>
                  </a:r>
                </a:p>
              </p:txBody>
            </p:sp>
          </p:grpSp>
          <p:sp>
            <p:nvSpPr>
              <p:cNvPr id="23" name="TextBox 22">
                <a:extLst>
                  <a:ext uri="{FF2B5EF4-FFF2-40B4-BE49-F238E27FC236}">
                    <a16:creationId xmlns:a16="http://schemas.microsoft.com/office/drawing/2014/main" id="{D38E850B-7064-FEEB-B9C4-41FB35C9E56D}"/>
                  </a:ext>
                </a:extLst>
              </p:cNvPr>
              <p:cNvSpPr txBox="1"/>
              <p:nvPr/>
            </p:nvSpPr>
            <p:spPr>
              <a:xfrm>
                <a:off x="682823" y="5831101"/>
                <a:ext cx="303274" cy="149560"/>
              </a:xfrm>
              <a:prstGeom prst="rect">
                <a:avLst/>
              </a:prstGeom>
              <a:noFill/>
            </p:spPr>
            <p:txBody>
              <a:bodyPr wrap="none" rtlCol="0">
                <a:spAutoFit/>
              </a:bodyPr>
              <a:lstStyle/>
              <a:p>
                <a:pPr algn="r"/>
                <a:r>
                  <a:rPr lang="en-US" dirty="0"/>
                  <a:t>B cell</a:t>
                </a:r>
              </a:p>
            </p:txBody>
          </p:sp>
          <p:sp>
            <p:nvSpPr>
              <p:cNvPr id="24" name="TextBox 23">
                <a:extLst>
                  <a:ext uri="{FF2B5EF4-FFF2-40B4-BE49-F238E27FC236}">
                    <a16:creationId xmlns:a16="http://schemas.microsoft.com/office/drawing/2014/main" id="{764C6E02-545B-B2AF-C794-ED947B0DDCE4}"/>
                  </a:ext>
                </a:extLst>
              </p:cNvPr>
              <p:cNvSpPr txBox="1"/>
              <p:nvPr/>
            </p:nvSpPr>
            <p:spPr>
              <a:xfrm>
                <a:off x="459521" y="6015548"/>
                <a:ext cx="526576" cy="149560"/>
              </a:xfrm>
              <a:prstGeom prst="rect">
                <a:avLst/>
              </a:prstGeom>
              <a:noFill/>
            </p:spPr>
            <p:txBody>
              <a:bodyPr wrap="none" rtlCol="0">
                <a:spAutoFit/>
              </a:bodyPr>
              <a:lstStyle/>
              <a:p>
                <a:pPr algn="r"/>
                <a:r>
                  <a:rPr lang="en-US" dirty="0"/>
                  <a:t>Monocytes</a:t>
                </a:r>
              </a:p>
            </p:txBody>
          </p:sp>
          <p:sp>
            <p:nvSpPr>
              <p:cNvPr id="25" name="TextBox 24">
                <a:extLst>
                  <a:ext uri="{FF2B5EF4-FFF2-40B4-BE49-F238E27FC236}">
                    <a16:creationId xmlns:a16="http://schemas.microsoft.com/office/drawing/2014/main" id="{BC36560B-2924-690B-2C42-864918B73852}"/>
                  </a:ext>
                </a:extLst>
              </p:cNvPr>
              <p:cNvSpPr txBox="1"/>
              <p:nvPr/>
            </p:nvSpPr>
            <p:spPr>
              <a:xfrm>
                <a:off x="303177" y="6199997"/>
                <a:ext cx="682920" cy="149560"/>
              </a:xfrm>
              <a:prstGeom prst="rect">
                <a:avLst/>
              </a:prstGeom>
              <a:noFill/>
            </p:spPr>
            <p:txBody>
              <a:bodyPr wrap="square" rtlCol="0">
                <a:spAutoFit/>
              </a:bodyPr>
              <a:lstStyle/>
              <a:p>
                <a:pPr algn="r"/>
                <a:r>
                  <a:rPr lang="en-US" dirty="0"/>
                  <a:t>CD4 T Naive</a:t>
                </a:r>
              </a:p>
            </p:txBody>
          </p:sp>
          <p:sp>
            <p:nvSpPr>
              <p:cNvPr id="26" name="TextBox 25">
                <a:extLst>
                  <a:ext uri="{FF2B5EF4-FFF2-40B4-BE49-F238E27FC236}">
                    <a16:creationId xmlns:a16="http://schemas.microsoft.com/office/drawing/2014/main" id="{1AEC9DFD-14DF-2CEE-B863-E6A7F05D1902}"/>
                  </a:ext>
                </a:extLst>
              </p:cNvPr>
              <p:cNvSpPr txBox="1"/>
              <p:nvPr/>
            </p:nvSpPr>
            <p:spPr>
              <a:xfrm>
                <a:off x="379809" y="6407758"/>
                <a:ext cx="606289" cy="149560"/>
              </a:xfrm>
              <a:prstGeom prst="rect">
                <a:avLst/>
              </a:prstGeom>
              <a:noFill/>
            </p:spPr>
            <p:txBody>
              <a:bodyPr wrap="none" rtlCol="0">
                <a:spAutoFit/>
              </a:bodyPr>
              <a:lstStyle/>
              <a:p>
                <a:pPr algn="r"/>
                <a:r>
                  <a:rPr lang="en-US" dirty="0"/>
                  <a:t>CD8 T Naive</a:t>
                </a:r>
              </a:p>
            </p:txBody>
          </p:sp>
          <p:sp>
            <p:nvSpPr>
              <p:cNvPr id="27" name="TextBox 26">
                <a:extLst>
                  <a:ext uri="{FF2B5EF4-FFF2-40B4-BE49-F238E27FC236}">
                    <a16:creationId xmlns:a16="http://schemas.microsoft.com/office/drawing/2014/main" id="{263CCFC3-59F9-043E-5613-B4F92D595BA3}"/>
                  </a:ext>
                </a:extLst>
              </p:cNvPr>
              <p:cNvSpPr txBox="1"/>
              <p:nvPr/>
            </p:nvSpPr>
            <p:spPr>
              <a:xfrm>
                <a:off x="497562" y="6615519"/>
                <a:ext cx="488537" cy="149560"/>
              </a:xfrm>
              <a:prstGeom prst="rect">
                <a:avLst/>
              </a:prstGeom>
              <a:noFill/>
            </p:spPr>
            <p:txBody>
              <a:bodyPr wrap="none" rtlCol="0">
                <a:spAutoFit/>
              </a:bodyPr>
              <a:lstStyle/>
              <a:p>
                <a:pPr algn="r"/>
                <a:r>
                  <a:rPr lang="en-US" dirty="0"/>
                  <a:t>CD4 TCM</a:t>
                </a:r>
              </a:p>
            </p:txBody>
          </p:sp>
          <p:sp>
            <p:nvSpPr>
              <p:cNvPr id="28" name="TextBox 27">
                <a:extLst>
                  <a:ext uri="{FF2B5EF4-FFF2-40B4-BE49-F238E27FC236}">
                    <a16:creationId xmlns:a16="http://schemas.microsoft.com/office/drawing/2014/main" id="{26D68F6C-98F4-9A6A-CC71-1C47FF1052C4}"/>
                  </a:ext>
                </a:extLst>
              </p:cNvPr>
              <p:cNvSpPr txBox="1"/>
              <p:nvPr/>
            </p:nvSpPr>
            <p:spPr>
              <a:xfrm>
                <a:off x="502754" y="6799967"/>
                <a:ext cx="483343" cy="149560"/>
              </a:xfrm>
              <a:prstGeom prst="rect">
                <a:avLst/>
              </a:prstGeom>
              <a:noFill/>
            </p:spPr>
            <p:txBody>
              <a:bodyPr wrap="none" rtlCol="0">
                <a:spAutoFit/>
              </a:bodyPr>
              <a:lstStyle/>
              <a:p>
                <a:pPr algn="r"/>
                <a:r>
                  <a:rPr lang="en-US" dirty="0"/>
                  <a:t>CD8 TEM</a:t>
                </a:r>
              </a:p>
            </p:txBody>
          </p:sp>
          <p:sp>
            <p:nvSpPr>
              <p:cNvPr id="29" name="TextBox 28">
                <a:extLst>
                  <a:ext uri="{FF2B5EF4-FFF2-40B4-BE49-F238E27FC236}">
                    <a16:creationId xmlns:a16="http://schemas.microsoft.com/office/drawing/2014/main" id="{4BFEBED2-2EC3-D894-D9B8-B7C13481DA41}"/>
                  </a:ext>
                </a:extLst>
              </p:cNvPr>
              <p:cNvSpPr txBox="1"/>
              <p:nvPr/>
            </p:nvSpPr>
            <p:spPr>
              <a:xfrm>
                <a:off x="615313" y="6984416"/>
                <a:ext cx="370784" cy="149560"/>
              </a:xfrm>
              <a:prstGeom prst="rect">
                <a:avLst/>
              </a:prstGeom>
              <a:noFill/>
            </p:spPr>
            <p:txBody>
              <a:bodyPr wrap="none" rtlCol="0">
                <a:spAutoFit/>
              </a:bodyPr>
              <a:lstStyle/>
              <a:p>
                <a:pPr algn="r"/>
                <a:r>
                  <a:rPr lang="en-US" dirty="0"/>
                  <a:t>NK cell</a:t>
                </a:r>
              </a:p>
            </p:txBody>
          </p:sp>
          <p:cxnSp>
            <p:nvCxnSpPr>
              <p:cNvPr id="30" name="Straight Arrow Connector 29">
                <a:extLst>
                  <a:ext uri="{FF2B5EF4-FFF2-40B4-BE49-F238E27FC236}">
                    <a16:creationId xmlns:a16="http://schemas.microsoft.com/office/drawing/2014/main" id="{B0C7E464-BEEB-4F25-E281-303233E13011}"/>
                  </a:ext>
                </a:extLst>
              </p:cNvPr>
              <p:cNvCxnSpPr>
                <a:cxnSpLocks/>
              </p:cNvCxnSpPr>
              <p:nvPr/>
            </p:nvCxnSpPr>
            <p:spPr>
              <a:xfrm>
                <a:off x="2357138" y="5824169"/>
                <a:ext cx="576072" cy="0"/>
              </a:xfrm>
              <a:prstGeom prst="straightConnector1">
                <a:avLst/>
              </a:prstGeom>
              <a:ln w="19050">
                <a:solidFill>
                  <a:schemeClr val="tx1"/>
                </a:solidFill>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DEED0A-257B-FAA1-0E6C-CB2F68967967}"/>
                  </a:ext>
                </a:extLst>
              </p:cNvPr>
              <p:cNvCxnSpPr>
                <a:cxnSpLocks/>
              </p:cNvCxnSpPr>
              <p:nvPr/>
            </p:nvCxnSpPr>
            <p:spPr>
              <a:xfrm>
                <a:off x="1052184" y="5822310"/>
                <a:ext cx="576072" cy="0"/>
              </a:xfrm>
              <a:prstGeom prst="straightConnector1">
                <a:avLst/>
              </a:prstGeom>
              <a:ln w="19050">
                <a:solidFill>
                  <a:schemeClr val="tx1"/>
                </a:solidFill>
                <a:headEnd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descr="A close-up of a diagram&#10;&#10;Description automatically generated">
                <a:extLst>
                  <a:ext uri="{FF2B5EF4-FFF2-40B4-BE49-F238E27FC236}">
                    <a16:creationId xmlns:a16="http://schemas.microsoft.com/office/drawing/2014/main" id="{489CA0CC-EC5B-EA09-DD60-5EC8F7C0D0D9}"/>
                  </a:ext>
                </a:extLst>
              </p:cNvPr>
              <p:cNvPicPr>
                <a:picLocks noChangeAspect="1"/>
              </p:cNvPicPr>
              <p:nvPr/>
            </p:nvPicPr>
            <p:blipFill>
              <a:blip r:embed="rId4"/>
              <a:srcRect l="8115" t="18359" r="75930"/>
              <a:stretch/>
            </p:blipFill>
            <p:spPr>
              <a:xfrm>
                <a:off x="2319244" y="5873212"/>
                <a:ext cx="671096" cy="1285673"/>
              </a:xfrm>
              <a:prstGeom prst="rect">
                <a:avLst/>
              </a:prstGeom>
            </p:spPr>
          </p:pic>
          <p:pic>
            <p:nvPicPr>
              <p:cNvPr id="33" name="Picture 32" descr="A close-up of a diagram&#10;&#10;Description automatically generated">
                <a:extLst>
                  <a:ext uri="{FF2B5EF4-FFF2-40B4-BE49-F238E27FC236}">
                    <a16:creationId xmlns:a16="http://schemas.microsoft.com/office/drawing/2014/main" id="{79433931-CBC6-41C0-34E1-F2E619BF18BE}"/>
                  </a:ext>
                </a:extLst>
              </p:cNvPr>
              <p:cNvPicPr>
                <a:picLocks noChangeAspect="1"/>
              </p:cNvPicPr>
              <p:nvPr/>
            </p:nvPicPr>
            <p:blipFill>
              <a:blip r:embed="rId4"/>
              <a:srcRect l="63130" t="18359" r="21345"/>
              <a:stretch/>
            </p:blipFill>
            <p:spPr>
              <a:xfrm>
                <a:off x="1000565" y="5869034"/>
                <a:ext cx="653026" cy="1285674"/>
              </a:xfrm>
              <a:prstGeom prst="rect">
                <a:avLst/>
              </a:prstGeom>
            </p:spPr>
          </p:pic>
        </p:grpSp>
        <p:sp>
          <p:nvSpPr>
            <p:cNvPr id="43" name="TextBox 42">
              <a:extLst>
                <a:ext uri="{FF2B5EF4-FFF2-40B4-BE49-F238E27FC236}">
                  <a16:creationId xmlns:a16="http://schemas.microsoft.com/office/drawing/2014/main" id="{3AE7C228-A4DF-B946-FE83-B211F0450B98}"/>
                </a:ext>
              </a:extLst>
            </p:cNvPr>
            <p:cNvSpPr txBox="1"/>
            <p:nvPr/>
          </p:nvSpPr>
          <p:spPr>
            <a:xfrm>
              <a:off x="5278205" y="6194124"/>
              <a:ext cx="3500035" cy="276999"/>
            </a:xfrm>
            <a:prstGeom prst="rect">
              <a:avLst/>
            </a:prstGeom>
            <a:noFill/>
          </p:spPr>
          <p:txBody>
            <a:bodyPr wrap="square">
              <a:spAutoFit/>
            </a:bodyPr>
            <a:lstStyle/>
            <a:p>
              <a:pPr defTabSz="3251036" hangingPunct="0"/>
              <a:r>
                <a:rPr lang="en-US" sz="1200" dirty="0"/>
                <a:t>Edge weight represents interaction strength</a:t>
              </a:r>
              <a:endParaRPr lang="en-US" sz="1200" dirty="0">
                <a:ea typeface="Source Sans 3 Regular"/>
                <a:cs typeface="Source Sans 3 Regular"/>
                <a:sym typeface="Source Sans 3 Regular"/>
              </a:endParaRPr>
            </a:p>
          </p:txBody>
        </p:sp>
      </p:grpSp>
    </p:spTree>
    <p:extLst>
      <p:ext uri="{BB962C8B-B14F-4D97-AF65-F5344CB8AC3E}">
        <p14:creationId xmlns:p14="http://schemas.microsoft.com/office/powerpoint/2010/main" val="209026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7C4C-70CE-CDD4-9C14-D37085087151}"/>
              </a:ext>
            </a:extLst>
          </p:cNvPr>
          <p:cNvSpPr>
            <a:spLocks noGrp="1"/>
          </p:cNvSpPr>
          <p:nvPr>
            <p:ph type="title"/>
          </p:nvPr>
        </p:nvSpPr>
        <p:spPr/>
        <p:txBody>
          <a:bodyPr/>
          <a:lstStyle/>
          <a:p>
            <a:r>
              <a:rPr lang="en-US" dirty="0"/>
              <a:t>Increased ligand-receptor pairs in At-Risk/ERA</a:t>
            </a:r>
          </a:p>
        </p:txBody>
      </p:sp>
      <p:sp>
        <p:nvSpPr>
          <p:cNvPr id="4" name="Slide Number Placeholder 3">
            <a:extLst>
              <a:ext uri="{FF2B5EF4-FFF2-40B4-BE49-F238E27FC236}">
                <a16:creationId xmlns:a16="http://schemas.microsoft.com/office/drawing/2014/main" id="{C491C11B-465C-5DA9-9000-C17C3FE4D0D3}"/>
              </a:ext>
            </a:extLst>
          </p:cNvPr>
          <p:cNvSpPr>
            <a:spLocks noGrp="1"/>
          </p:cNvSpPr>
          <p:nvPr>
            <p:ph type="sldNum" sz="quarter" idx="12"/>
          </p:nvPr>
        </p:nvSpPr>
        <p:spPr/>
        <p:txBody>
          <a:bodyPr/>
          <a:lstStyle/>
          <a:p>
            <a:fld id="{B9D7705B-E7B5-4406-91D8-7946A28F7539}" type="slidenum">
              <a:rPr lang="en-US" smtClean="0"/>
              <a:t>14</a:t>
            </a:fld>
            <a:endParaRPr lang="en-US"/>
          </a:p>
        </p:txBody>
      </p:sp>
      <p:grpSp>
        <p:nvGrpSpPr>
          <p:cNvPr id="57" name="Group 56">
            <a:extLst>
              <a:ext uri="{FF2B5EF4-FFF2-40B4-BE49-F238E27FC236}">
                <a16:creationId xmlns:a16="http://schemas.microsoft.com/office/drawing/2014/main" id="{E22DE701-FCD3-6D7A-95D5-12091D5D4A30}"/>
              </a:ext>
            </a:extLst>
          </p:cNvPr>
          <p:cNvGrpSpPr/>
          <p:nvPr/>
        </p:nvGrpSpPr>
        <p:grpSpPr>
          <a:xfrm>
            <a:off x="1917418" y="1823677"/>
            <a:ext cx="8357164" cy="4420231"/>
            <a:chOff x="2383538" y="1825331"/>
            <a:chExt cx="8357164" cy="4420231"/>
          </a:xfrm>
        </p:grpSpPr>
        <p:pic>
          <p:nvPicPr>
            <p:cNvPr id="32" name="Picture 31">
              <a:extLst>
                <a:ext uri="{FF2B5EF4-FFF2-40B4-BE49-F238E27FC236}">
                  <a16:creationId xmlns:a16="http://schemas.microsoft.com/office/drawing/2014/main" id="{FFA9045E-355C-64E5-F6DD-7452CA99F7BA}"/>
                </a:ext>
              </a:extLst>
            </p:cNvPr>
            <p:cNvPicPr>
              <a:picLocks noChangeAspect="1"/>
            </p:cNvPicPr>
            <p:nvPr/>
          </p:nvPicPr>
          <p:blipFill>
            <a:blip r:embed="rId3"/>
            <a:srcRect l="64388" r="14595" b="7108"/>
            <a:stretch/>
          </p:blipFill>
          <p:spPr>
            <a:xfrm>
              <a:off x="7578585" y="1825331"/>
              <a:ext cx="1710779" cy="3780749"/>
            </a:xfrm>
            <a:prstGeom prst="rect">
              <a:avLst/>
            </a:prstGeom>
          </p:spPr>
        </p:pic>
        <p:sp>
          <p:nvSpPr>
            <p:cNvPr id="36" name="TextBox 35">
              <a:extLst>
                <a:ext uri="{FF2B5EF4-FFF2-40B4-BE49-F238E27FC236}">
                  <a16:creationId xmlns:a16="http://schemas.microsoft.com/office/drawing/2014/main" id="{C679D64D-3311-D408-7A5B-7F43FE0A6214}"/>
                </a:ext>
              </a:extLst>
            </p:cNvPr>
            <p:cNvSpPr txBox="1"/>
            <p:nvPr/>
          </p:nvSpPr>
          <p:spPr>
            <a:xfrm>
              <a:off x="7457203" y="5566929"/>
              <a:ext cx="2083159" cy="646330"/>
            </a:xfrm>
            <a:prstGeom prst="rect">
              <a:avLst/>
            </a:prstGeom>
            <a:noFill/>
          </p:spPr>
          <p:txBody>
            <a:bodyPr wrap="square" rtlCol="0">
              <a:spAutoFit/>
            </a:bodyPr>
            <a:lstStyle/>
            <a:p>
              <a:pPr algn="ctr"/>
              <a:r>
                <a:rPr lang="en-US" dirty="0"/>
                <a:t>Absolute information flow</a:t>
              </a:r>
            </a:p>
          </p:txBody>
        </p:sp>
        <p:grpSp>
          <p:nvGrpSpPr>
            <p:cNvPr id="37" name="Google Shape;510;p3">
              <a:extLst>
                <a:ext uri="{FF2B5EF4-FFF2-40B4-BE49-F238E27FC236}">
                  <a16:creationId xmlns:a16="http://schemas.microsoft.com/office/drawing/2014/main" id="{E020987E-C7FA-D8EE-E71A-E1F72ED073B6}"/>
                </a:ext>
              </a:extLst>
            </p:cNvPr>
            <p:cNvGrpSpPr/>
            <p:nvPr/>
          </p:nvGrpSpPr>
          <p:grpSpPr>
            <a:xfrm>
              <a:off x="8380000" y="2253223"/>
              <a:ext cx="2360702" cy="761821"/>
              <a:chOff x="8471646" y="2411704"/>
              <a:chExt cx="971938" cy="313654"/>
            </a:xfrm>
          </p:grpSpPr>
          <p:grpSp>
            <p:nvGrpSpPr>
              <p:cNvPr id="51" name="Google Shape;511;p3">
                <a:extLst>
                  <a:ext uri="{FF2B5EF4-FFF2-40B4-BE49-F238E27FC236}">
                    <a16:creationId xmlns:a16="http://schemas.microsoft.com/office/drawing/2014/main" id="{DCB7955D-82C2-6CAA-DBD8-2CD310DA3D08}"/>
                  </a:ext>
                </a:extLst>
              </p:cNvPr>
              <p:cNvGrpSpPr/>
              <p:nvPr/>
            </p:nvGrpSpPr>
            <p:grpSpPr>
              <a:xfrm>
                <a:off x="8474180" y="2411704"/>
                <a:ext cx="783614" cy="152043"/>
                <a:chOff x="8547458" y="2648700"/>
                <a:chExt cx="783614" cy="152043"/>
              </a:xfrm>
            </p:grpSpPr>
            <p:sp>
              <p:nvSpPr>
                <p:cNvPr id="55" name="Google Shape;512;p3">
                  <a:extLst>
                    <a:ext uri="{FF2B5EF4-FFF2-40B4-BE49-F238E27FC236}">
                      <a16:creationId xmlns:a16="http://schemas.microsoft.com/office/drawing/2014/main" id="{1E3629D3-6694-B50E-8F9B-1D903A9309AE}"/>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6" name="Google Shape;513;p3">
                  <a:extLst>
                    <a:ext uri="{FF2B5EF4-FFF2-40B4-BE49-F238E27FC236}">
                      <a16:creationId xmlns:a16="http://schemas.microsoft.com/office/drawing/2014/main" id="{0A32E95F-9798-7594-ED7A-C3DEA6880BE1}"/>
                    </a:ext>
                  </a:extLst>
                </p:cNvPr>
                <p:cNvSpPr txBox="1"/>
                <p:nvPr/>
              </p:nvSpPr>
              <p:spPr>
                <a:xfrm>
                  <a:off x="8658783" y="2648700"/>
                  <a:ext cx="672289" cy="1520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 name="Google Shape;514;p3">
                <a:extLst>
                  <a:ext uri="{FF2B5EF4-FFF2-40B4-BE49-F238E27FC236}">
                    <a16:creationId xmlns:a16="http://schemas.microsoft.com/office/drawing/2014/main" id="{E1A9FB0D-5BD6-D086-F848-F1AE6CF6F7AE}"/>
                  </a:ext>
                </a:extLst>
              </p:cNvPr>
              <p:cNvGrpSpPr/>
              <p:nvPr/>
            </p:nvGrpSpPr>
            <p:grpSpPr>
              <a:xfrm>
                <a:off x="8471646" y="2573315"/>
                <a:ext cx="971938" cy="152043"/>
                <a:chOff x="7811147" y="2717662"/>
                <a:chExt cx="971938" cy="152043"/>
              </a:xfrm>
            </p:grpSpPr>
            <p:sp>
              <p:nvSpPr>
                <p:cNvPr id="53" name="Google Shape;515;p3">
                  <a:extLst>
                    <a:ext uri="{FF2B5EF4-FFF2-40B4-BE49-F238E27FC236}">
                      <a16:creationId xmlns:a16="http://schemas.microsoft.com/office/drawing/2014/main" id="{C9C87615-20C5-BDB4-CBFA-B6DA3754D2B9}"/>
                    </a:ext>
                  </a:extLst>
                </p:cNvPr>
                <p:cNvSpPr txBox="1"/>
                <p:nvPr/>
              </p:nvSpPr>
              <p:spPr>
                <a:xfrm>
                  <a:off x="7929189" y="2717662"/>
                  <a:ext cx="853896" cy="1520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dirty="0">
                      <a:solidFill>
                        <a:schemeClr val="dk1"/>
                      </a:solidFill>
                      <a:latin typeface="Arial" panose="020B0604020202020204" pitchFamily="34" charset="0"/>
                      <a:ea typeface="Calibri"/>
                      <a:cs typeface="Arial" panose="020B0604020202020204" pitchFamily="34" charset="0"/>
                      <a:sym typeface="Calibri"/>
                    </a:rPr>
                    <a:t>At-Risk/ERA</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16;p3">
                  <a:extLst>
                    <a:ext uri="{FF2B5EF4-FFF2-40B4-BE49-F238E27FC236}">
                      <a16:creationId xmlns:a16="http://schemas.microsoft.com/office/drawing/2014/main" id="{3EE70959-CA6C-0DA2-576A-B9A49511E427}"/>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38" name="TextBox 37">
              <a:extLst>
                <a:ext uri="{FF2B5EF4-FFF2-40B4-BE49-F238E27FC236}">
                  <a16:creationId xmlns:a16="http://schemas.microsoft.com/office/drawing/2014/main" id="{BA6642E7-6BAE-5870-0FE1-C22F49EFF9D7}"/>
                </a:ext>
              </a:extLst>
            </p:cNvPr>
            <p:cNvSpPr txBox="1"/>
            <p:nvPr/>
          </p:nvSpPr>
          <p:spPr>
            <a:xfrm>
              <a:off x="5458981" y="5599232"/>
              <a:ext cx="2083159" cy="646330"/>
            </a:xfrm>
            <a:prstGeom prst="rect">
              <a:avLst/>
            </a:prstGeom>
            <a:noFill/>
          </p:spPr>
          <p:txBody>
            <a:bodyPr wrap="square" rtlCol="0">
              <a:spAutoFit/>
            </a:bodyPr>
            <a:lstStyle/>
            <a:p>
              <a:pPr algn="ctr"/>
              <a:r>
                <a:rPr lang="en-US" dirty="0"/>
                <a:t>Relative information flow</a:t>
              </a:r>
            </a:p>
          </p:txBody>
        </p:sp>
        <p:sp>
          <p:nvSpPr>
            <p:cNvPr id="39" name="TextBox 38">
              <a:extLst>
                <a:ext uri="{FF2B5EF4-FFF2-40B4-BE49-F238E27FC236}">
                  <a16:creationId xmlns:a16="http://schemas.microsoft.com/office/drawing/2014/main" id="{737AE31F-D9CC-8621-2A7A-AF7C47C4B43A}"/>
                </a:ext>
              </a:extLst>
            </p:cNvPr>
            <p:cNvSpPr txBox="1"/>
            <p:nvPr/>
          </p:nvSpPr>
          <p:spPr>
            <a:xfrm>
              <a:off x="3655681" y="3437885"/>
              <a:ext cx="2027158" cy="369331"/>
            </a:xfrm>
            <a:prstGeom prst="rect">
              <a:avLst/>
            </a:prstGeom>
            <a:noFill/>
          </p:spPr>
          <p:txBody>
            <a:bodyPr wrap="none" rtlCol="0">
              <a:spAutoFit/>
            </a:bodyPr>
            <a:lstStyle/>
            <a:p>
              <a:r>
                <a:rPr lang="en-US" dirty="0"/>
                <a:t>TNF - TNFRSF1B</a:t>
              </a:r>
            </a:p>
          </p:txBody>
        </p:sp>
        <p:sp>
          <p:nvSpPr>
            <p:cNvPr id="40" name="TextBox 39">
              <a:extLst>
                <a:ext uri="{FF2B5EF4-FFF2-40B4-BE49-F238E27FC236}">
                  <a16:creationId xmlns:a16="http://schemas.microsoft.com/office/drawing/2014/main" id="{11F016F4-E34D-C778-C53A-66137951586F}"/>
                </a:ext>
              </a:extLst>
            </p:cNvPr>
            <p:cNvSpPr txBox="1"/>
            <p:nvPr/>
          </p:nvSpPr>
          <p:spPr>
            <a:xfrm>
              <a:off x="2976009" y="2256163"/>
              <a:ext cx="2706830" cy="369331"/>
            </a:xfrm>
            <a:prstGeom prst="rect">
              <a:avLst/>
            </a:prstGeom>
            <a:noFill/>
          </p:spPr>
          <p:txBody>
            <a:bodyPr wrap="none" rtlCol="0">
              <a:spAutoFit/>
            </a:bodyPr>
            <a:lstStyle/>
            <a:p>
              <a:r>
                <a:rPr lang="en-US" dirty="0"/>
                <a:t>TNFSF13B - TNFRSF17</a:t>
              </a:r>
            </a:p>
          </p:txBody>
        </p:sp>
        <p:sp>
          <p:nvSpPr>
            <p:cNvPr id="41" name="TextBox 40">
              <a:extLst>
                <a:ext uri="{FF2B5EF4-FFF2-40B4-BE49-F238E27FC236}">
                  <a16:creationId xmlns:a16="http://schemas.microsoft.com/office/drawing/2014/main" id="{9D34D967-3629-CA14-6E3F-99B327E2EE98}"/>
                </a:ext>
              </a:extLst>
            </p:cNvPr>
            <p:cNvSpPr txBox="1"/>
            <p:nvPr/>
          </p:nvSpPr>
          <p:spPr>
            <a:xfrm>
              <a:off x="2809295" y="2551593"/>
              <a:ext cx="2873544" cy="369331"/>
            </a:xfrm>
            <a:prstGeom prst="rect">
              <a:avLst/>
            </a:prstGeom>
            <a:noFill/>
          </p:spPr>
          <p:txBody>
            <a:bodyPr wrap="none" rtlCol="0">
              <a:spAutoFit/>
            </a:bodyPr>
            <a:lstStyle/>
            <a:p>
              <a:r>
                <a:rPr lang="en-US" dirty="0"/>
                <a:t>TNFSF13B - TNFRSF13C</a:t>
              </a:r>
            </a:p>
          </p:txBody>
        </p:sp>
        <p:sp>
          <p:nvSpPr>
            <p:cNvPr id="42" name="TextBox 41">
              <a:extLst>
                <a:ext uri="{FF2B5EF4-FFF2-40B4-BE49-F238E27FC236}">
                  <a16:creationId xmlns:a16="http://schemas.microsoft.com/office/drawing/2014/main" id="{9785C1E8-3B8F-DAF8-E76E-0D56B25ED771}"/>
                </a:ext>
              </a:extLst>
            </p:cNvPr>
            <p:cNvSpPr txBox="1"/>
            <p:nvPr/>
          </p:nvSpPr>
          <p:spPr>
            <a:xfrm>
              <a:off x="2822119" y="2847024"/>
              <a:ext cx="2860720" cy="369331"/>
            </a:xfrm>
            <a:prstGeom prst="rect">
              <a:avLst/>
            </a:prstGeom>
            <a:noFill/>
          </p:spPr>
          <p:txBody>
            <a:bodyPr wrap="none" rtlCol="0">
              <a:spAutoFit/>
            </a:bodyPr>
            <a:lstStyle/>
            <a:p>
              <a:r>
                <a:rPr lang="en-US" dirty="0"/>
                <a:t>TNFSF13B - TNFRSF13B</a:t>
              </a:r>
            </a:p>
          </p:txBody>
        </p:sp>
        <p:sp>
          <p:nvSpPr>
            <p:cNvPr id="43" name="TextBox 42">
              <a:extLst>
                <a:ext uri="{FF2B5EF4-FFF2-40B4-BE49-F238E27FC236}">
                  <a16:creationId xmlns:a16="http://schemas.microsoft.com/office/drawing/2014/main" id="{5D7E4291-7D24-CCF0-4913-1C42F89AEE70}"/>
                </a:ext>
              </a:extLst>
            </p:cNvPr>
            <p:cNvSpPr txBox="1"/>
            <p:nvPr/>
          </p:nvSpPr>
          <p:spPr>
            <a:xfrm>
              <a:off x="2976009" y="3142454"/>
              <a:ext cx="2706830" cy="369331"/>
            </a:xfrm>
            <a:prstGeom prst="rect">
              <a:avLst/>
            </a:prstGeom>
            <a:noFill/>
          </p:spPr>
          <p:txBody>
            <a:bodyPr wrap="none" rtlCol="0">
              <a:spAutoFit/>
            </a:bodyPr>
            <a:lstStyle/>
            <a:p>
              <a:r>
                <a:rPr lang="en-US" dirty="0"/>
                <a:t>TNFSF10 - TNFRSF10B</a:t>
              </a:r>
            </a:p>
          </p:txBody>
        </p:sp>
        <p:sp>
          <p:nvSpPr>
            <p:cNvPr id="44" name="TextBox 43">
              <a:extLst>
                <a:ext uri="{FF2B5EF4-FFF2-40B4-BE49-F238E27FC236}">
                  <a16:creationId xmlns:a16="http://schemas.microsoft.com/office/drawing/2014/main" id="{5E3CF7F0-79B3-907C-3139-745E7BC9B6E8}"/>
                </a:ext>
              </a:extLst>
            </p:cNvPr>
            <p:cNvSpPr txBox="1"/>
            <p:nvPr/>
          </p:nvSpPr>
          <p:spPr>
            <a:xfrm>
              <a:off x="3672673" y="4028746"/>
              <a:ext cx="2010166" cy="369331"/>
            </a:xfrm>
            <a:prstGeom prst="rect">
              <a:avLst/>
            </a:prstGeom>
            <a:noFill/>
          </p:spPr>
          <p:txBody>
            <a:bodyPr wrap="none" rtlCol="0">
              <a:spAutoFit/>
            </a:bodyPr>
            <a:lstStyle/>
            <a:p>
              <a:r>
                <a:rPr lang="en-US" dirty="0"/>
                <a:t>APP - TNFRSF21</a:t>
              </a:r>
            </a:p>
          </p:txBody>
        </p:sp>
        <p:sp>
          <p:nvSpPr>
            <p:cNvPr id="45" name="TextBox 44">
              <a:extLst>
                <a:ext uri="{FF2B5EF4-FFF2-40B4-BE49-F238E27FC236}">
                  <a16:creationId xmlns:a16="http://schemas.microsoft.com/office/drawing/2014/main" id="{147C9288-F46D-98F8-2C04-96A9AB62B607}"/>
                </a:ext>
              </a:extLst>
            </p:cNvPr>
            <p:cNvSpPr txBox="1"/>
            <p:nvPr/>
          </p:nvSpPr>
          <p:spPr>
            <a:xfrm>
              <a:off x="3565848" y="4324177"/>
              <a:ext cx="2116991" cy="369331"/>
            </a:xfrm>
            <a:prstGeom prst="rect">
              <a:avLst/>
            </a:prstGeom>
            <a:noFill/>
          </p:spPr>
          <p:txBody>
            <a:bodyPr wrap="none" rtlCol="0">
              <a:spAutoFit/>
            </a:bodyPr>
            <a:lstStyle/>
            <a:p>
              <a:r>
                <a:rPr lang="en-US" dirty="0"/>
                <a:t>BTLA - TNFRSF14</a:t>
              </a:r>
            </a:p>
          </p:txBody>
        </p:sp>
        <p:sp>
          <p:nvSpPr>
            <p:cNvPr id="46" name="TextBox 45">
              <a:extLst>
                <a:ext uri="{FF2B5EF4-FFF2-40B4-BE49-F238E27FC236}">
                  <a16:creationId xmlns:a16="http://schemas.microsoft.com/office/drawing/2014/main" id="{3FBBD500-220E-3584-8016-0C00FCB91668}"/>
                </a:ext>
              </a:extLst>
            </p:cNvPr>
            <p:cNvSpPr txBox="1"/>
            <p:nvPr/>
          </p:nvSpPr>
          <p:spPr>
            <a:xfrm>
              <a:off x="3129896" y="1960732"/>
              <a:ext cx="2552943" cy="369331"/>
            </a:xfrm>
            <a:prstGeom prst="rect">
              <a:avLst/>
            </a:prstGeom>
            <a:noFill/>
          </p:spPr>
          <p:txBody>
            <a:bodyPr wrap="none" rtlCol="0">
              <a:spAutoFit/>
            </a:bodyPr>
            <a:lstStyle/>
            <a:p>
              <a:r>
                <a:rPr lang="en-US" dirty="0"/>
                <a:t>TNFSF14 - TNFRSF14</a:t>
              </a:r>
            </a:p>
          </p:txBody>
        </p:sp>
        <p:sp>
          <p:nvSpPr>
            <p:cNvPr id="47" name="TextBox 46">
              <a:extLst>
                <a:ext uri="{FF2B5EF4-FFF2-40B4-BE49-F238E27FC236}">
                  <a16:creationId xmlns:a16="http://schemas.microsoft.com/office/drawing/2014/main" id="{F2221FBD-674E-2531-4938-9DD5252B8518}"/>
                </a:ext>
              </a:extLst>
            </p:cNvPr>
            <p:cNvSpPr txBox="1"/>
            <p:nvPr/>
          </p:nvSpPr>
          <p:spPr>
            <a:xfrm>
              <a:off x="4382483" y="4915038"/>
              <a:ext cx="1300356" cy="369331"/>
            </a:xfrm>
            <a:prstGeom prst="rect">
              <a:avLst/>
            </a:prstGeom>
            <a:noFill/>
          </p:spPr>
          <p:txBody>
            <a:bodyPr wrap="none" rtlCol="0">
              <a:spAutoFit/>
            </a:bodyPr>
            <a:lstStyle/>
            <a:p>
              <a:r>
                <a:rPr lang="en-US" dirty="0"/>
                <a:t>IL16 - CD4</a:t>
              </a:r>
            </a:p>
          </p:txBody>
        </p:sp>
        <p:sp>
          <p:nvSpPr>
            <p:cNvPr id="48" name="TextBox 47">
              <a:extLst>
                <a:ext uri="{FF2B5EF4-FFF2-40B4-BE49-F238E27FC236}">
                  <a16:creationId xmlns:a16="http://schemas.microsoft.com/office/drawing/2014/main" id="{BDCD5EA5-C5C4-0BC2-AA09-91D47EFAF180}"/>
                </a:ext>
              </a:extLst>
            </p:cNvPr>
            <p:cNvSpPr txBox="1"/>
            <p:nvPr/>
          </p:nvSpPr>
          <p:spPr>
            <a:xfrm>
              <a:off x="3412025" y="4619608"/>
              <a:ext cx="2270814" cy="369331"/>
            </a:xfrm>
            <a:prstGeom prst="rect">
              <a:avLst/>
            </a:prstGeom>
            <a:noFill/>
          </p:spPr>
          <p:txBody>
            <a:bodyPr wrap="none" rtlCol="0">
              <a:spAutoFit/>
            </a:bodyPr>
            <a:lstStyle/>
            <a:p>
              <a:r>
                <a:rPr lang="en-US" dirty="0"/>
                <a:t>CD160 - TNFRSF14</a:t>
              </a:r>
            </a:p>
          </p:txBody>
        </p:sp>
        <p:sp>
          <p:nvSpPr>
            <p:cNvPr id="49" name="TextBox 48">
              <a:extLst>
                <a:ext uri="{FF2B5EF4-FFF2-40B4-BE49-F238E27FC236}">
                  <a16:creationId xmlns:a16="http://schemas.microsoft.com/office/drawing/2014/main" id="{E53B06EE-3F94-C184-AFF3-763CB09435AE}"/>
                </a:ext>
              </a:extLst>
            </p:cNvPr>
            <p:cNvSpPr txBox="1"/>
            <p:nvPr/>
          </p:nvSpPr>
          <p:spPr>
            <a:xfrm>
              <a:off x="2383538" y="5210478"/>
              <a:ext cx="3299301" cy="369331"/>
            </a:xfrm>
            <a:prstGeom prst="rect">
              <a:avLst/>
            </a:prstGeom>
            <a:noFill/>
          </p:spPr>
          <p:txBody>
            <a:bodyPr wrap="none" rtlCol="0">
              <a:spAutoFit/>
            </a:bodyPr>
            <a:lstStyle/>
            <a:p>
              <a:r>
                <a:rPr lang="en-US" dirty="0"/>
                <a:t>TGF-</a:t>
              </a:r>
              <a:r>
                <a:rPr lang="el-GR" dirty="0"/>
                <a:t>β</a:t>
              </a:r>
              <a:r>
                <a:rPr lang="en-US" dirty="0"/>
                <a:t>1 - (TGFBR1+TGFBR2)</a:t>
              </a:r>
            </a:p>
          </p:txBody>
        </p:sp>
        <p:sp>
          <p:nvSpPr>
            <p:cNvPr id="50" name="TextBox 49">
              <a:extLst>
                <a:ext uri="{FF2B5EF4-FFF2-40B4-BE49-F238E27FC236}">
                  <a16:creationId xmlns:a16="http://schemas.microsoft.com/office/drawing/2014/main" id="{DABEB1A4-8B45-D877-8381-40BEFF28FCAA}"/>
                </a:ext>
              </a:extLst>
            </p:cNvPr>
            <p:cNvSpPr txBox="1"/>
            <p:nvPr/>
          </p:nvSpPr>
          <p:spPr>
            <a:xfrm>
              <a:off x="4074706" y="3733316"/>
              <a:ext cx="1608133" cy="369331"/>
            </a:xfrm>
            <a:prstGeom prst="rect">
              <a:avLst/>
            </a:prstGeom>
            <a:noFill/>
          </p:spPr>
          <p:txBody>
            <a:bodyPr wrap="none" rtlCol="0">
              <a:spAutoFit/>
            </a:bodyPr>
            <a:lstStyle/>
            <a:p>
              <a:r>
                <a:rPr lang="en-US" dirty="0"/>
                <a:t>CCL5 - CCR4</a:t>
              </a:r>
            </a:p>
          </p:txBody>
        </p:sp>
        <p:pic>
          <p:nvPicPr>
            <p:cNvPr id="34" name="Picture 33">
              <a:extLst>
                <a:ext uri="{FF2B5EF4-FFF2-40B4-BE49-F238E27FC236}">
                  <a16:creationId xmlns:a16="http://schemas.microsoft.com/office/drawing/2014/main" id="{8B10AF74-FBEC-97EC-E68B-6E5864C38D01}"/>
                </a:ext>
              </a:extLst>
            </p:cNvPr>
            <p:cNvPicPr>
              <a:picLocks noChangeAspect="1"/>
            </p:cNvPicPr>
            <p:nvPr/>
          </p:nvPicPr>
          <p:blipFill>
            <a:blip r:embed="rId3"/>
            <a:srcRect l="21855" r="57075" b="6036"/>
            <a:stretch/>
          </p:blipFill>
          <p:spPr>
            <a:xfrm>
              <a:off x="5643009" y="1827993"/>
              <a:ext cx="1715105" cy="3824360"/>
            </a:xfrm>
            <a:prstGeom prst="rect">
              <a:avLst/>
            </a:prstGeom>
          </p:spPr>
        </p:pic>
      </p:grpSp>
    </p:spTree>
    <p:extLst>
      <p:ext uri="{BB962C8B-B14F-4D97-AF65-F5344CB8AC3E}">
        <p14:creationId xmlns:p14="http://schemas.microsoft.com/office/powerpoint/2010/main" val="154477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55E2-9BD4-1075-6529-4D9599406E79}"/>
              </a:ext>
            </a:extLst>
          </p:cNvPr>
          <p:cNvSpPr>
            <a:spLocks noGrp="1"/>
          </p:cNvSpPr>
          <p:nvPr>
            <p:ph type="title"/>
          </p:nvPr>
        </p:nvSpPr>
        <p:spPr/>
        <p:txBody>
          <a:bodyPr/>
          <a:lstStyle/>
          <a:p>
            <a:r>
              <a:rPr lang="en-US" dirty="0"/>
              <a:t>Elevated activity of pathogenic genes</a:t>
            </a:r>
          </a:p>
        </p:txBody>
      </p:sp>
      <p:sp>
        <p:nvSpPr>
          <p:cNvPr id="4" name="Slide Number Placeholder 3">
            <a:extLst>
              <a:ext uri="{FF2B5EF4-FFF2-40B4-BE49-F238E27FC236}">
                <a16:creationId xmlns:a16="http://schemas.microsoft.com/office/drawing/2014/main" id="{1FC21234-BED9-02FB-A1E1-950EEC7D3B27}"/>
              </a:ext>
            </a:extLst>
          </p:cNvPr>
          <p:cNvSpPr>
            <a:spLocks noGrp="1"/>
          </p:cNvSpPr>
          <p:nvPr>
            <p:ph type="sldNum" sz="quarter" idx="12"/>
          </p:nvPr>
        </p:nvSpPr>
        <p:spPr/>
        <p:txBody>
          <a:bodyPr/>
          <a:lstStyle/>
          <a:p>
            <a:fld id="{B9D7705B-E7B5-4406-91D8-7946A28F7539}" type="slidenum">
              <a:rPr lang="en-US" smtClean="0"/>
              <a:t>15</a:t>
            </a:fld>
            <a:endParaRPr lang="en-US"/>
          </a:p>
        </p:txBody>
      </p:sp>
      <p:grpSp>
        <p:nvGrpSpPr>
          <p:cNvPr id="5" name="Group 4">
            <a:extLst>
              <a:ext uri="{FF2B5EF4-FFF2-40B4-BE49-F238E27FC236}">
                <a16:creationId xmlns:a16="http://schemas.microsoft.com/office/drawing/2014/main" id="{D76FFEA0-B663-1044-1D83-F10503FEEA6B}"/>
              </a:ext>
            </a:extLst>
          </p:cNvPr>
          <p:cNvGrpSpPr>
            <a:grpSpLocks noChangeAspect="1"/>
          </p:cNvGrpSpPr>
          <p:nvPr/>
        </p:nvGrpSpPr>
        <p:grpSpPr>
          <a:xfrm>
            <a:off x="1965106" y="1364102"/>
            <a:ext cx="8913304" cy="5256090"/>
            <a:chOff x="-691372" y="4874308"/>
            <a:chExt cx="5151784" cy="3037957"/>
          </a:xfrm>
        </p:grpSpPr>
        <p:grpSp>
          <p:nvGrpSpPr>
            <p:cNvPr id="6" name="Group 5">
              <a:extLst>
                <a:ext uri="{FF2B5EF4-FFF2-40B4-BE49-F238E27FC236}">
                  <a16:creationId xmlns:a16="http://schemas.microsoft.com/office/drawing/2014/main" id="{D30AFB4F-543F-5E36-6F53-0B6790A98A4B}"/>
                </a:ext>
              </a:extLst>
            </p:cNvPr>
            <p:cNvGrpSpPr/>
            <p:nvPr/>
          </p:nvGrpSpPr>
          <p:grpSpPr>
            <a:xfrm>
              <a:off x="39671" y="5727294"/>
              <a:ext cx="782321" cy="794676"/>
              <a:chOff x="6261255" y="4662214"/>
              <a:chExt cx="1269285" cy="1947294"/>
            </a:xfrm>
          </p:grpSpPr>
          <p:sp>
            <p:nvSpPr>
              <p:cNvPr id="11" name="Google Shape;394;p2">
                <a:extLst>
                  <a:ext uri="{FF2B5EF4-FFF2-40B4-BE49-F238E27FC236}">
                    <a16:creationId xmlns:a16="http://schemas.microsoft.com/office/drawing/2014/main" id="{3ACC1F95-2BE6-A412-375F-35F666FBEC67}"/>
                  </a:ext>
                </a:extLst>
              </p:cNvPr>
              <p:cNvSpPr txBox="1"/>
              <p:nvPr/>
            </p:nvSpPr>
            <p:spPr>
              <a:xfrm>
                <a:off x="6781655" y="5880036"/>
                <a:ext cx="318110" cy="348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395;p2">
                <a:extLst>
                  <a:ext uri="{FF2B5EF4-FFF2-40B4-BE49-F238E27FC236}">
                    <a16:creationId xmlns:a16="http://schemas.microsoft.com/office/drawing/2014/main" id="{E76DE66B-286F-136A-632D-2C1CBB29AE53}"/>
                  </a:ext>
                </a:extLst>
              </p:cNvPr>
              <p:cNvSpPr txBox="1"/>
              <p:nvPr/>
            </p:nvSpPr>
            <p:spPr>
              <a:xfrm>
                <a:off x="6781656" y="6260838"/>
                <a:ext cx="458129" cy="348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dirty="0">
                    <a:solidFill>
                      <a:schemeClr val="dk1"/>
                    </a:solidFill>
                    <a:latin typeface="Arial" panose="020B0604020202020204" pitchFamily="34" charset="0"/>
                    <a:cs typeface="Arial" panose="020B0604020202020204" pitchFamily="34" charset="0"/>
                    <a:sym typeface="Calibri"/>
                  </a:rPr>
                  <a:t>-2</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 name="Google Shape;396;p2">
                <a:extLst>
                  <a:ext uri="{FF2B5EF4-FFF2-40B4-BE49-F238E27FC236}">
                    <a16:creationId xmlns:a16="http://schemas.microsoft.com/office/drawing/2014/main" id="{AA1FBF43-0A2B-73A3-68A0-D24795844318}"/>
                  </a:ext>
                </a:extLst>
              </p:cNvPr>
              <p:cNvSpPr txBox="1"/>
              <p:nvPr/>
            </p:nvSpPr>
            <p:spPr>
              <a:xfrm>
                <a:off x="6261255" y="4662214"/>
                <a:ext cx="1269285" cy="566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397;p2">
                <a:extLst>
                  <a:ext uri="{FF2B5EF4-FFF2-40B4-BE49-F238E27FC236}">
                    <a16:creationId xmlns:a16="http://schemas.microsoft.com/office/drawing/2014/main" id="{0427465C-18F0-1497-9EAB-250A08FC2590}"/>
                  </a:ext>
                </a:extLst>
              </p:cNvPr>
              <p:cNvSpPr txBox="1"/>
              <p:nvPr/>
            </p:nvSpPr>
            <p:spPr>
              <a:xfrm>
                <a:off x="6781657" y="5499268"/>
                <a:ext cx="379703" cy="348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5" name="Google Shape;398;p2">
                <a:extLst>
                  <a:ext uri="{FF2B5EF4-FFF2-40B4-BE49-F238E27FC236}">
                    <a16:creationId xmlns:a16="http://schemas.microsoft.com/office/drawing/2014/main" id="{E1B2984D-8369-A8C5-01A8-2564F8E59491}"/>
                  </a:ext>
                </a:extLst>
              </p:cNvPr>
              <p:cNvPicPr preferRelativeResize="0"/>
              <p:nvPr/>
            </p:nvPicPr>
            <p:blipFill rotWithShape="1">
              <a:blip r:embed="rId3">
                <a:alphaModFix/>
              </a:blip>
              <a:srcRect/>
              <a:stretch/>
            </p:blipFill>
            <p:spPr>
              <a:xfrm>
                <a:off x="6706421" y="5306018"/>
                <a:ext cx="122111" cy="1182596"/>
              </a:xfrm>
              <a:prstGeom prst="rect">
                <a:avLst/>
              </a:prstGeom>
              <a:noFill/>
              <a:ln>
                <a:noFill/>
              </a:ln>
            </p:spPr>
          </p:pic>
          <p:sp>
            <p:nvSpPr>
              <p:cNvPr id="16" name="Google Shape;397;p2">
                <a:extLst>
                  <a:ext uri="{FF2B5EF4-FFF2-40B4-BE49-F238E27FC236}">
                    <a16:creationId xmlns:a16="http://schemas.microsoft.com/office/drawing/2014/main" id="{AF2AD36D-0171-A878-E723-11EF9EE744F1}"/>
                  </a:ext>
                </a:extLst>
              </p:cNvPr>
              <p:cNvSpPr txBox="1"/>
              <p:nvPr/>
            </p:nvSpPr>
            <p:spPr>
              <a:xfrm>
                <a:off x="6781657" y="5118503"/>
                <a:ext cx="379703" cy="3486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627E8ADF-76F9-5DBD-F744-60817B82C9A7}"/>
                </a:ext>
              </a:extLst>
            </p:cNvPr>
            <p:cNvSpPr txBox="1"/>
            <p:nvPr/>
          </p:nvSpPr>
          <p:spPr>
            <a:xfrm>
              <a:off x="2512815" y="4878394"/>
              <a:ext cx="481222" cy="213469"/>
            </a:xfrm>
            <a:prstGeom prst="rect">
              <a:avLst/>
            </a:prstGeom>
            <a:noFill/>
          </p:spPr>
          <p:txBody>
            <a:bodyPr wrap="square" rtlCol="0">
              <a:spAutoFit/>
            </a:bodyPr>
            <a:lstStyle/>
            <a:p>
              <a:r>
                <a:rPr lang="en-US" dirty="0"/>
                <a:t>CON</a:t>
              </a:r>
            </a:p>
          </p:txBody>
        </p:sp>
        <p:sp>
          <p:nvSpPr>
            <p:cNvPr id="8" name="TextBox 7">
              <a:extLst>
                <a:ext uri="{FF2B5EF4-FFF2-40B4-BE49-F238E27FC236}">
                  <a16:creationId xmlns:a16="http://schemas.microsoft.com/office/drawing/2014/main" id="{F2A29B95-8784-F566-8FA5-481F2DFCD941}"/>
                </a:ext>
              </a:extLst>
            </p:cNvPr>
            <p:cNvSpPr txBox="1"/>
            <p:nvPr/>
          </p:nvSpPr>
          <p:spPr>
            <a:xfrm>
              <a:off x="39671" y="4874308"/>
              <a:ext cx="858509" cy="213469"/>
            </a:xfrm>
            <a:prstGeom prst="rect">
              <a:avLst/>
            </a:prstGeom>
            <a:noFill/>
          </p:spPr>
          <p:txBody>
            <a:bodyPr wrap="square" rtlCol="0">
              <a:spAutoFit/>
            </a:bodyPr>
            <a:lstStyle/>
            <a:p>
              <a:r>
                <a:rPr lang="en-US" dirty="0"/>
                <a:t>At-Risk/ERA</a:t>
              </a:r>
            </a:p>
          </p:txBody>
        </p:sp>
        <p:sp>
          <p:nvSpPr>
            <p:cNvPr id="9" name="TextBox 8">
              <a:extLst>
                <a:ext uri="{FF2B5EF4-FFF2-40B4-BE49-F238E27FC236}">
                  <a16:creationId xmlns:a16="http://schemas.microsoft.com/office/drawing/2014/main" id="{D6EBA970-EE3B-B3C4-A43E-352C530345C9}"/>
                </a:ext>
              </a:extLst>
            </p:cNvPr>
            <p:cNvSpPr txBox="1"/>
            <p:nvPr/>
          </p:nvSpPr>
          <p:spPr>
            <a:xfrm>
              <a:off x="3914713" y="5190531"/>
              <a:ext cx="545699" cy="2721734"/>
            </a:xfrm>
            <a:prstGeom prst="rect">
              <a:avLst/>
            </a:prstGeom>
            <a:noFill/>
          </p:spPr>
          <p:txBody>
            <a:bodyPr wrap="square" rtlCol="0">
              <a:spAutoFit/>
            </a:bodyPr>
            <a:lstStyle/>
            <a:p>
              <a:r>
                <a:rPr lang="en-US" sz="1000" i="1" dirty="0">
                  <a:solidFill>
                    <a:schemeClr val="tx1"/>
                  </a:solidFill>
                </a:rPr>
                <a:t>MMP23B</a:t>
              </a:r>
            </a:p>
            <a:p>
              <a:r>
                <a:rPr lang="en-US" sz="1000" i="1" dirty="0">
                  <a:solidFill>
                    <a:schemeClr val="tx1"/>
                  </a:solidFill>
                </a:rPr>
                <a:t>TGFB3</a:t>
              </a:r>
            </a:p>
            <a:p>
              <a:r>
                <a:rPr lang="en-US" sz="1000" b="1" i="1" dirty="0">
                  <a:solidFill>
                    <a:schemeClr val="tx1"/>
                  </a:solidFill>
                </a:rPr>
                <a:t>CCL4</a:t>
              </a:r>
            </a:p>
            <a:p>
              <a:r>
                <a:rPr lang="en-US" sz="1000" i="1" dirty="0">
                  <a:solidFill>
                    <a:schemeClr val="tx1"/>
                  </a:solidFill>
                </a:rPr>
                <a:t>ADAMTSL4</a:t>
              </a:r>
            </a:p>
            <a:p>
              <a:r>
                <a:rPr lang="en-US" sz="1000" b="1" i="1" dirty="0">
                  <a:solidFill>
                    <a:schemeClr val="tx1"/>
                  </a:solidFill>
                </a:rPr>
                <a:t>TGFB1</a:t>
              </a:r>
            </a:p>
            <a:p>
              <a:r>
                <a:rPr lang="en-US" sz="1000" i="1" dirty="0">
                  <a:solidFill>
                    <a:schemeClr val="tx1"/>
                  </a:solidFill>
                </a:rPr>
                <a:t>TNFSF9</a:t>
              </a:r>
            </a:p>
            <a:p>
              <a:r>
                <a:rPr lang="en-US" sz="1000" i="1" dirty="0">
                  <a:solidFill>
                    <a:schemeClr val="tx1"/>
                  </a:solidFill>
                </a:rPr>
                <a:t>ADAMTS10</a:t>
              </a:r>
            </a:p>
            <a:p>
              <a:r>
                <a:rPr lang="en-US" sz="1000" i="1" dirty="0">
                  <a:solidFill>
                    <a:schemeClr val="tx1"/>
                  </a:solidFill>
                </a:rPr>
                <a:t>CCL4L2</a:t>
              </a:r>
              <a:endParaRPr lang="en-US" sz="1000" b="1" i="1" dirty="0">
                <a:solidFill>
                  <a:schemeClr val="tx1"/>
                </a:solidFill>
              </a:endParaRPr>
            </a:p>
            <a:p>
              <a:r>
                <a:rPr lang="en-US" sz="1000" i="1" dirty="0">
                  <a:solidFill>
                    <a:schemeClr val="tx1"/>
                  </a:solidFill>
                </a:rPr>
                <a:t>IFNL1</a:t>
              </a:r>
            </a:p>
            <a:p>
              <a:r>
                <a:rPr lang="en-US" sz="1000" b="1" i="1" dirty="0">
                  <a:solidFill>
                    <a:schemeClr val="tx1"/>
                  </a:solidFill>
                </a:rPr>
                <a:t>CCL5</a:t>
              </a:r>
              <a:endParaRPr lang="en-US" sz="1000" i="1" dirty="0">
                <a:solidFill>
                  <a:schemeClr val="tx1"/>
                </a:solidFill>
              </a:endParaRPr>
            </a:p>
            <a:p>
              <a:r>
                <a:rPr lang="en-US" sz="1000" i="1" dirty="0">
                  <a:solidFill>
                    <a:schemeClr val="tx1"/>
                  </a:solidFill>
                </a:rPr>
                <a:t>PDGFD</a:t>
              </a:r>
              <a:endParaRPr lang="en-US" sz="1000" b="1" i="1" dirty="0">
                <a:solidFill>
                  <a:schemeClr val="tx1"/>
                </a:solidFill>
              </a:endParaRPr>
            </a:p>
            <a:p>
              <a:r>
                <a:rPr lang="en-US" sz="1000" i="1" dirty="0">
                  <a:solidFill>
                    <a:schemeClr val="tx1"/>
                  </a:solidFill>
                </a:rPr>
                <a:t>MMP19</a:t>
              </a:r>
            </a:p>
            <a:p>
              <a:r>
                <a:rPr lang="en-US" sz="1000" b="1" i="1" dirty="0">
                  <a:solidFill>
                    <a:schemeClr val="tx1"/>
                  </a:solidFill>
                </a:rPr>
                <a:t>IL15</a:t>
              </a:r>
            </a:p>
            <a:p>
              <a:r>
                <a:rPr lang="en-US" sz="1000" i="1" dirty="0">
                  <a:solidFill>
                    <a:schemeClr val="tx1"/>
                  </a:solidFill>
                </a:rPr>
                <a:t>ADAMTS17</a:t>
              </a:r>
              <a:endParaRPr lang="en-US" sz="1000" b="1" i="1" dirty="0">
                <a:solidFill>
                  <a:schemeClr val="tx1"/>
                </a:solidFill>
              </a:endParaRPr>
            </a:p>
            <a:p>
              <a:r>
                <a:rPr lang="en-US" sz="1000" b="1" i="1" dirty="0">
                  <a:solidFill>
                    <a:schemeClr val="tx1"/>
                  </a:solidFill>
                </a:rPr>
                <a:t>IL12A</a:t>
              </a:r>
            </a:p>
            <a:p>
              <a:r>
                <a:rPr lang="en-US" sz="1000" i="1" dirty="0">
                  <a:solidFill>
                    <a:schemeClr val="tx1"/>
                  </a:solidFill>
                </a:rPr>
                <a:t>MMP25-AS1</a:t>
              </a:r>
            </a:p>
            <a:p>
              <a:r>
                <a:rPr lang="en-US" sz="1000" i="1" dirty="0">
                  <a:solidFill>
                    <a:schemeClr val="tx1"/>
                  </a:solidFill>
                </a:rPr>
                <a:t>MMP25</a:t>
              </a:r>
            </a:p>
            <a:p>
              <a:r>
                <a:rPr lang="en-US" sz="1000" i="1" dirty="0">
                  <a:solidFill>
                    <a:schemeClr val="tx1"/>
                  </a:solidFill>
                </a:rPr>
                <a:t>MMP24OS </a:t>
              </a:r>
            </a:p>
            <a:p>
              <a:r>
                <a:rPr lang="en-US" sz="1000" i="1" dirty="0">
                  <a:solidFill>
                    <a:schemeClr val="tx1"/>
                  </a:solidFill>
                </a:rPr>
                <a:t>IL18BP</a:t>
              </a:r>
            </a:p>
            <a:p>
              <a:r>
                <a:rPr lang="en-US" sz="1000" i="1" dirty="0">
                  <a:solidFill>
                    <a:schemeClr val="tx1"/>
                  </a:solidFill>
                </a:rPr>
                <a:t>TGFA</a:t>
              </a:r>
            </a:p>
            <a:p>
              <a:r>
                <a:rPr lang="en-US" sz="1000" i="1" dirty="0">
                  <a:solidFill>
                    <a:schemeClr val="tx1"/>
                  </a:solidFill>
                </a:rPr>
                <a:t>TNFSF8</a:t>
              </a:r>
            </a:p>
            <a:p>
              <a:r>
                <a:rPr lang="en-US" sz="1000" i="1" dirty="0">
                  <a:solidFill>
                    <a:schemeClr val="tx1"/>
                  </a:solidFill>
                </a:rPr>
                <a:t>XCL2</a:t>
              </a:r>
            </a:p>
            <a:p>
              <a:r>
                <a:rPr lang="en-US" sz="1000" b="1" i="1" dirty="0">
                  <a:solidFill>
                    <a:schemeClr val="tx1"/>
                  </a:solidFill>
                </a:rPr>
                <a:t>NOTCH1</a:t>
              </a:r>
            </a:p>
            <a:p>
              <a:r>
                <a:rPr lang="en-US" sz="1000" b="1" i="1" dirty="0">
                  <a:solidFill>
                    <a:schemeClr val="tx1"/>
                  </a:solidFill>
                </a:rPr>
                <a:t>TNFSF14</a:t>
              </a:r>
              <a:endParaRPr lang="en-US" sz="1000" i="1" dirty="0">
                <a:solidFill>
                  <a:schemeClr val="tx1"/>
                </a:solidFill>
              </a:endParaRPr>
            </a:p>
            <a:p>
              <a:r>
                <a:rPr lang="en-US" sz="1000" i="1" dirty="0">
                  <a:solidFill>
                    <a:schemeClr val="tx1"/>
                  </a:solidFill>
                </a:rPr>
                <a:t>CCL3</a:t>
              </a:r>
            </a:p>
            <a:p>
              <a:r>
                <a:rPr lang="en-US" sz="1000" i="1" dirty="0">
                  <a:solidFill>
                    <a:schemeClr val="tx1"/>
                  </a:solidFill>
                </a:rPr>
                <a:t>CXCL16</a:t>
              </a:r>
            </a:p>
            <a:p>
              <a:r>
                <a:rPr lang="en-US" sz="1000" i="1" dirty="0">
                  <a:solidFill>
                    <a:schemeClr val="tx1"/>
                  </a:solidFill>
                </a:rPr>
                <a:t>CCL20</a:t>
              </a:r>
            </a:p>
            <a:p>
              <a:r>
                <a:rPr lang="en-US" sz="1000" i="1" dirty="0">
                  <a:solidFill>
                    <a:schemeClr val="tx1"/>
                  </a:solidFill>
                </a:rPr>
                <a:t>XCL1</a:t>
              </a:r>
            </a:p>
            <a:p>
              <a:r>
                <a:rPr lang="en-US" sz="1000" i="1" dirty="0">
                  <a:solidFill>
                    <a:schemeClr val="tx1"/>
                  </a:solidFill>
                </a:rPr>
                <a:t>IFNG</a:t>
              </a:r>
              <a:endParaRPr lang="en-US" sz="1000" b="1" i="1" dirty="0">
                <a:solidFill>
                  <a:schemeClr val="tx1"/>
                </a:solidFill>
              </a:endParaRPr>
            </a:p>
            <a:p>
              <a:r>
                <a:rPr lang="en-US" sz="1000" i="1" dirty="0">
                  <a:solidFill>
                    <a:schemeClr val="tx1"/>
                  </a:solidFill>
                </a:rPr>
                <a:t>NOTCH2NL</a:t>
              </a:r>
              <a:endParaRPr lang="en-US" sz="1000" b="1" i="1" dirty="0">
                <a:solidFill>
                  <a:schemeClr val="tx1"/>
                </a:solidFill>
              </a:endParaRPr>
            </a:p>
          </p:txBody>
        </p:sp>
        <p:pic>
          <p:nvPicPr>
            <p:cNvPr id="10" name="Picture 9">
              <a:extLst>
                <a:ext uri="{FF2B5EF4-FFF2-40B4-BE49-F238E27FC236}">
                  <a16:creationId xmlns:a16="http://schemas.microsoft.com/office/drawing/2014/main" id="{7F09CCA6-390C-3216-6EE3-4666E8680896}"/>
                </a:ext>
              </a:extLst>
            </p:cNvPr>
            <p:cNvPicPr>
              <a:picLocks noChangeAspect="1"/>
            </p:cNvPicPr>
            <p:nvPr/>
          </p:nvPicPr>
          <p:blipFill>
            <a:blip r:embed="rId4"/>
            <a:srcRect l="916" t="1959" r="22585" b="11946"/>
            <a:stretch/>
          </p:blipFill>
          <p:spPr>
            <a:xfrm>
              <a:off x="-691372" y="5082068"/>
              <a:ext cx="4634616" cy="2789873"/>
            </a:xfrm>
            <a:prstGeom prst="rect">
              <a:avLst/>
            </a:prstGeom>
          </p:spPr>
        </p:pic>
      </p:grpSp>
      <p:sp>
        <p:nvSpPr>
          <p:cNvPr id="17" name="TextBox 16">
            <a:extLst>
              <a:ext uri="{FF2B5EF4-FFF2-40B4-BE49-F238E27FC236}">
                <a16:creationId xmlns:a16="http://schemas.microsoft.com/office/drawing/2014/main" id="{E99F39DC-B0B3-5883-266C-14CE238FC9A2}"/>
              </a:ext>
            </a:extLst>
          </p:cNvPr>
          <p:cNvSpPr txBox="1"/>
          <p:nvPr/>
        </p:nvSpPr>
        <p:spPr>
          <a:xfrm>
            <a:off x="1239062" y="1704085"/>
            <a:ext cx="815314" cy="246221"/>
          </a:xfrm>
          <a:prstGeom prst="rect">
            <a:avLst/>
          </a:prstGeom>
          <a:noFill/>
        </p:spPr>
        <p:txBody>
          <a:bodyPr wrap="square">
            <a:spAutoFit/>
          </a:bodyPr>
          <a:lstStyle/>
          <a:p>
            <a:r>
              <a:rPr lang="en-US" sz="1000" b="0" i="0" u="none" strike="noStrike" cap="none" dirty="0">
                <a:solidFill>
                  <a:schemeClr val="dk1"/>
                </a:solidFill>
                <a:latin typeface="Arial" panose="020B0604020202020204" pitchFamily="34" charset="0"/>
                <a:cs typeface="Arial" panose="020B0604020202020204" pitchFamily="34" charset="0"/>
                <a:sym typeface="Arial"/>
              </a:rPr>
              <a:t>participant</a:t>
            </a:r>
            <a:endParaRPr lang="en-US" sz="1000" dirty="0"/>
          </a:p>
        </p:txBody>
      </p:sp>
      <p:grpSp>
        <p:nvGrpSpPr>
          <p:cNvPr id="19" name="Group 18">
            <a:extLst>
              <a:ext uri="{FF2B5EF4-FFF2-40B4-BE49-F238E27FC236}">
                <a16:creationId xmlns:a16="http://schemas.microsoft.com/office/drawing/2014/main" id="{D3638A5E-2109-4E5D-0C7F-052B2161C4CC}"/>
              </a:ext>
            </a:extLst>
          </p:cNvPr>
          <p:cNvGrpSpPr/>
          <p:nvPr/>
        </p:nvGrpSpPr>
        <p:grpSpPr>
          <a:xfrm>
            <a:off x="895761" y="2721887"/>
            <a:ext cx="1158615" cy="2432028"/>
            <a:chOff x="6500073" y="4959840"/>
            <a:chExt cx="791712" cy="1661868"/>
          </a:xfrm>
        </p:grpSpPr>
        <p:sp>
          <p:nvSpPr>
            <p:cNvPr id="20" name="Google Shape;394;p2">
              <a:extLst>
                <a:ext uri="{FF2B5EF4-FFF2-40B4-BE49-F238E27FC236}">
                  <a16:creationId xmlns:a16="http://schemas.microsoft.com/office/drawing/2014/main" id="{CC42A536-8B4D-B76B-6ACE-463EB4A4B33B}"/>
                </a:ext>
              </a:extLst>
            </p:cNvPr>
            <p:cNvSpPr txBox="1"/>
            <p:nvPr/>
          </p:nvSpPr>
          <p:spPr>
            <a:xfrm>
              <a:off x="6781656" y="5880034"/>
              <a:ext cx="510129" cy="168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Google Shape;395;p2">
              <a:extLst>
                <a:ext uri="{FF2B5EF4-FFF2-40B4-BE49-F238E27FC236}">
                  <a16:creationId xmlns:a16="http://schemas.microsoft.com/office/drawing/2014/main" id="{83AB9C81-D32F-1572-2D88-0D84771AD30F}"/>
                </a:ext>
              </a:extLst>
            </p:cNvPr>
            <p:cNvSpPr txBox="1"/>
            <p:nvPr/>
          </p:nvSpPr>
          <p:spPr>
            <a:xfrm>
              <a:off x="6781656" y="6260839"/>
              <a:ext cx="340086" cy="168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dirty="0">
                  <a:solidFill>
                    <a:schemeClr val="dk1"/>
                  </a:solidFill>
                  <a:latin typeface="Arial" panose="020B0604020202020204" pitchFamily="34" charset="0"/>
                  <a:cs typeface="Arial" panose="020B0604020202020204" pitchFamily="34" charset="0"/>
                  <a:sym typeface="Calibri"/>
                </a:rPr>
                <a:t>-2</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2" name="Google Shape;396;p2">
              <a:extLst>
                <a:ext uri="{FF2B5EF4-FFF2-40B4-BE49-F238E27FC236}">
                  <a16:creationId xmlns:a16="http://schemas.microsoft.com/office/drawing/2014/main" id="{81611FFD-538E-B588-BA04-D6A8164584CE}"/>
                </a:ext>
              </a:extLst>
            </p:cNvPr>
            <p:cNvSpPr txBox="1"/>
            <p:nvPr/>
          </p:nvSpPr>
          <p:spPr>
            <a:xfrm rot="16200000">
              <a:off x="5753250" y="5706663"/>
              <a:ext cx="1661868" cy="1682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397;p2">
              <a:extLst>
                <a:ext uri="{FF2B5EF4-FFF2-40B4-BE49-F238E27FC236}">
                  <a16:creationId xmlns:a16="http://schemas.microsoft.com/office/drawing/2014/main" id="{CFED2180-72BF-AAC1-6BC9-BF12F5E1458E}"/>
                </a:ext>
              </a:extLst>
            </p:cNvPr>
            <p:cNvSpPr txBox="1"/>
            <p:nvPr/>
          </p:nvSpPr>
          <p:spPr>
            <a:xfrm>
              <a:off x="6781656" y="5499268"/>
              <a:ext cx="379703" cy="168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24" name="Google Shape;398;p2">
              <a:extLst>
                <a:ext uri="{FF2B5EF4-FFF2-40B4-BE49-F238E27FC236}">
                  <a16:creationId xmlns:a16="http://schemas.microsoft.com/office/drawing/2014/main" id="{814D3DD3-59AF-1599-0787-54022A6B046B}"/>
                </a:ext>
              </a:extLst>
            </p:cNvPr>
            <p:cNvPicPr preferRelativeResize="0"/>
            <p:nvPr/>
          </p:nvPicPr>
          <p:blipFill rotWithShape="1">
            <a:blip r:embed="rId3">
              <a:alphaModFix/>
            </a:blip>
            <a:srcRect/>
            <a:stretch/>
          </p:blipFill>
          <p:spPr>
            <a:xfrm>
              <a:off x="6698178" y="5206435"/>
              <a:ext cx="122112" cy="1182596"/>
            </a:xfrm>
            <a:prstGeom prst="rect">
              <a:avLst/>
            </a:prstGeom>
            <a:noFill/>
            <a:ln>
              <a:noFill/>
            </a:ln>
          </p:spPr>
        </p:pic>
        <p:sp>
          <p:nvSpPr>
            <p:cNvPr id="25" name="Google Shape;397;p2">
              <a:extLst>
                <a:ext uri="{FF2B5EF4-FFF2-40B4-BE49-F238E27FC236}">
                  <a16:creationId xmlns:a16="http://schemas.microsoft.com/office/drawing/2014/main" id="{B56355FD-FD24-FBB0-DB8C-7F9B700E3D59}"/>
                </a:ext>
              </a:extLst>
            </p:cNvPr>
            <p:cNvSpPr txBox="1"/>
            <p:nvPr/>
          </p:nvSpPr>
          <p:spPr>
            <a:xfrm>
              <a:off x="6781656" y="5118502"/>
              <a:ext cx="379703" cy="168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extLst>
      <p:ext uri="{BB962C8B-B14F-4D97-AF65-F5344CB8AC3E}">
        <p14:creationId xmlns:p14="http://schemas.microsoft.com/office/powerpoint/2010/main" val="135927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93386-A2B5-DC39-4CC9-901CFB0D4BFD}"/>
              </a:ext>
            </a:extLst>
          </p:cNvPr>
          <p:cNvSpPr>
            <a:spLocks noGrp="1"/>
          </p:cNvSpPr>
          <p:nvPr>
            <p:ph type="title"/>
          </p:nvPr>
        </p:nvSpPr>
        <p:spPr/>
        <p:txBody>
          <a:bodyPr/>
          <a:lstStyle/>
          <a:p>
            <a:r>
              <a:rPr lang="en-US" dirty="0"/>
              <a:t>Elevated protein expression in At-Risk/ERA</a:t>
            </a:r>
          </a:p>
        </p:txBody>
      </p:sp>
      <p:sp>
        <p:nvSpPr>
          <p:cNvPr id="4" name="Slide Number Placeholder 3">
            <a:extLst>
              <a:ext uri="{FF2B5EF4-FFF2-40B4-BE49-F238E27FC236}">
                <a16:creationId xmlns:a16="http://schemas.microsoft.com/office/drawing/2014/main" id="{5DFF1DA4-FEBB-06FE-D9DF-F2AA1A2B23E0}"/>
              </a:ext>
            </a:extLst>
          </p:cNvPr>
          <p:cNvSpPr>
            <a:spLocks noGrp="1"/>
          </p:cNvSpPr>
          <p:nvPr>
            <p:ph type="sldNum" sz="quarter" idx="12"/>
          </p:nvPr>
        </p:nvSpPr>
        <p:spPr/>
        <p:txBody>
          <a:bodyPr/>
          <a:lstStyle/>
          <a:p>
            <a:fld id="{B9D7705B-E7B5-4406-91D8-7946A28F7539}" type="slidenum">
              <a:rPr lang="en-US" smtClean="0"/>
              <a:t>16</a:t>
            </a:fld>
            <a:endParaRPr lang="en-US"/>
          </a:p>
        </p:txBody>
      </p:sp>
      <p:grpSp>
        <p:nvGrpSpPr>
          <p:cNvPr id="54" name="Group 53">
            <a:extLst>
              <a:ext uri="{FF2B5EF4-FFF2-40B4-BE49-F238E27FC236}">
                <a16:creationId xmlns:a16="http://schemas.microsoft.com/office/drawing/2014/main" id="{02B7623A-AE5D-11C6-7310-D8F4219B4001}"/>
              </a:ext>
            </a:extLst>
          </p:cNvPr>
          <p:cNvGrpSpPr/>
          <p:nvPr/>
        </p:nvGrpSpPr>
        <p:grpSpPr>
          <a:xfrm>
            <a:off x="1696462" y="1582593"/>
            <a:ext cx="10097626" cy="4846320"/>
            <a:chOff x="1696462" y="1663275"/>
            <a:chExt cx="10097626" cy="4846320"/>
          </a:xfrm>
        </p:grpSpPr>
        <p:pic>
          <p:nvPicPr>
            <p:cNvPr id="6" name="Picture 5" descr="A group of boxes with red and green dots&#10;&#10;Description automatically generated">
              <a:extLst>
                <a:ext uri="{FF2B5EF4-FFF2-40B4-BE49-F238E27FC236}">
                  <a16:creationId xmlns:a16="http://schemas.microsoft.com/office/drawing/2014/main" id="{03B29C42-3138-6B7D-FF31-7A12161287F0}"/>
                </a:ext>
              </a:extLst>
            </p:cNvPr>
            <p:cNvPicPr>
              <a:picLocks noChangeAspect="1"/>
            </p:cNvPicPr>
            <p:nvPr/>
          </p:nvPicPr>
          <p:blipFill rotWithShape="1">
            <a:blip r:embed="rId2"/>
            <a:srcRect l="6494" t="8116" b="3964"/>
            <a:stretch/>
          </p:blipFill>
          <p:spPr>
            <a:xfrm>
              <a:off x="2983393" y="2168890"/>
              <a:ext cx="6256984" cy="4340705"/>
            </a:xfrm>
            <a:prstGeom prst="rect">
              <a:avLst/>
            </a:prstGeom>
          </p:spPr>
        </p:pic>
        <p:sp>
          <p:nvSpPr>
            <p:cNvPr id="7" name="TextBox 6">
              <a:extLst>
                <a:ext uri="{FF2B5EF4-FFF2-40B4-BE49-F238E27FC236}">
                  <a16:creationId xmlns:a16="http://schemas.microsoft.com/office/drawing/2014/main" id="{FC9FBAE4-17FE-FDEB-F457-3E9C637F2F74}"/>
                </a:ext>
              </a:extLst>
            </p:cNvPr>
            <p:cNvSpPr txBox="1"/>
            <p:nvPr/>
          </p:nvSpPr>
          <p:spPr>
            <a:xfrm>
              <a:off x="3469566" y="1664204"/>
              <a:ext cx="1041936" cy="399327"/>
            </a:xfrm>
            <a:prstGeom prst="rect">
              <a:avLst/>
            </a:prstGeom>
            <a:noFill/>
          </p:spPr>
          <p:txBody>
            <a:bodyPr wrap="none" rtlCol="0">
              <a:spAutoFit/>
            </a:bodyPr>
            <a:lstStyle/>
            <a:p>
              <a:r>
                <a:rPr lang="en-US" dirty="0"/>
                <a:t>CCL3</a:t>
              </a:r>
            </a:p>
          </p:txBody>
        </p:sp>
        <p:sp>
          <p:nvSpPr>
            <p:cNvPr id="8" name="TextBox 7">
              <a:extLst>
                <a:ext uri="{FF2B5EF4-FFF2-40B4-BE49-F238E27FC236}">
                  <a16:creationId xmlns:a16="http://schemas.microsoft.com/office/drawing/2014/main" id="{DA61D06F-BB3A-A9E3-1A88-417DA3AD69D2}"/>
                </a:ext>
              </a:extLst>
            </p:cNvPr>
            <p:cNvSpPr txBox="1"/>
            <p:nvPr/>
          </p:nvSpPr>
          <p:spPr>
            <a:xfrm>
              <a:off x="5675182" y="1663275"/>
              <a:ext cx="1041936" cy="399327"/>
            </a:xfrm>
            <a:prstGeom prst="rect">
              <a:avLst/>
            </a:prstGeom>
            <a:noFill/>
          </p:spPr>
          <p:txBody>
            <a:bodyPr wrap="none" rtlCol="0">
              <a:spAutoFit/>
            </a:bodyPr>
            <a:lstStyle/>
            <a:p>
              <a:r>
                <a:rPr lang="en-US" dirty="0"/>
                <a:t>CCL4</a:t>
              </a:r>
            </a:p>
          </p:txBody>
        </p:sp>
        <p:sp>
          <p:nvSpPr>
            <p:cNvPr id="9" name="TextBox 8">
              <a:extLst>
                <a:ext uri="{FF2B5EF4-FFF2-40B4-BE49-F238E27FC236}">
                  <a16:creationId xmlns:a16="http://schemas.microsoft.com/office/drawing/2014/main" id="{F6E4160E-43CF-26AA-777E-9161E935B0C7}"/>
                </a:ext>
              </a:extLst>
            </p:cNvPr>
            <p:cNvSpPr txBox="1"/>
            <p:nvPr/>
          </p:nvSpPr>
          <p:spPr>
            <a:xfrm>
              <a:off x="7669894" y="1663275"/>
              <a:ext cx="1179939" cy="399327"/>
            </a:xfrm>
            <a:prstGeom prst="rect">
              <a:avLst/>
            </a:prstGeom>
            <a:noFill/>
          </p:spPr>
          <p:txBody>
            <a:bodyPr wrap="none" rtlCol="0">
              <a:spAutoFit/>
            </a:bodyPr>
            <a:lstStyle/>
            <a:p>
              <a:r>
                <a:rPr lang="en-US" dirty="0"/>
                <a:t>IFN-</a:t>
              </a:r>
              <a:r>
                <a:rPr lang="el-GR" dirty="0"/>
                <a:t>λ1</a:t>
              </a:r>
              <a:endParaRPr lang="en-US" dirty="0"/>
            </a:p>
          </p:txBody>
        </p:sp>
        <p:sp>
          <p:nvSpPr>
            <p:cNvPr id="10" name="Rectangle 9">
              <a:extLst>
                <a:ext uri="{FF2B5EF4-FFF2-40B4-BE49-F238E27FC236}">
                  <a16:creationId xmlns:a16="http://schemas.microsoft.com/office/drawing/2014/main" id="{757D2581-EF25-A01A-EE33-B32F0DBE0F12}"/>
                </a:ext>
              </a:extLst>
            </p:cNvPr>
            <p:cNvSpPr/>
            <p:nvPr/>
          </p:nvSpPr>
          <p:spPr>
            <a:xfrm>
              <a:off x="2966578" y="4080907"/>
              <a:ext cx="6256984" cy="4239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5294CB3-FFAC-CBC9-FDCA-7F6370F551E9}"/>
                </a:ext>
              </a:extLst>
            </p:cNvPr>
            <p:cNvSpPr txBox="1"/>
            <p:nvPr/>
          </p:nvSpPr>
          <p:spPr>
            <a:xfrm rot="16200000">
              <a:off x="160375" y="3915623"/>
              <a:ext cx="3568991" cy="496817"/>
            </a:xfrm>
            <a:prstGeom prst="rect">
              <a:avLst/>
            </a:prstGeom>
            <a:noFill/>
          </p:spPr>
          <p:txBody>
            <a:bodyPr wrap="none" rtlCol="0">
              <a:spAutoFit/>
            </a:bodyPr>
            <a:lstStyle/>
            <a:p>
              <a:r>
                <a:rPr lang="en-US" dirty="0"/>
                <a:t>Normalized protein expression</a:t>
              </a:r>
            </a:p>
          </p:txBody>
        </p:sp>
        <p:sp>
          <p:nvSpPr>
            <p:cNvPr id="39" name="TextBox 38">
              <a:extLst>
                <a:ext uri="{FF2B5EF4-FFF2-40B4-BE49-F238E27FC236}">
                  <a16:creationId xmlns:a16="http://schemas.microsoft.com/office/drawing/2014/main" id="{F3022AA1-EAE0-A9E4-6A4F-86AA4FAA56A8}"/>
                </a:ext>
              </a:extLst>
            </p:cNvPr>
            <p:cNvSpPr txBox="1"/>
            <p:nvPr/>
          </p:nvSpPr>
          <p:spPr>
            <a:xfrm>
              <a:off x="2465901" y="2314326"/>
              <a:ext cx="679674" cy="399328"/>
            </a:xfrm>
            <a:prstGeom prst="rect">
              <a:avLst/>
            </a:prstGeom>
            <a:noFill/>
          </p:spPr>
          <p:txBody>
            <a:bodyPr wrap="none" rtlCol="0">
              <a:spAutoFit/>
            </a:bodyPr>
            <a:lstStyle/>
            <a:p>
              <a:r>
                <a:rPr lang="en-US" dirty="0"/>
                <a:t>1.5</a:t>
              </a:r>
            </a:p>
          </p:txBody>
        </p:sp>
        <p:sp>
          <p:nvSpPr>
            <p:cNvPr id="40" name="TextBox 39">
              <a:extLst>
                <a:ext uri="{FF2B5EF4-FFF2-40B4-BE49-F238E27FC236}">
                  <a16:creationId xmlns:a16="http://schemas.microsoft.com/office/drawing/2014/main" id="{BE76BFF0-154A-B80D-C2FE-A33A1A0B7941}"/>
                </a:ext>
              </a:extLst>
            </p:cNvPr>
            <p:cNvSpPr txBox="1"/>
            <p:nvPr/>
          </p:nvSpPr>
          <p:spPr>
            <a:xfrm>
              <a:off x="2465896" y="2701017"/>
              <a:ext cx="679675" cy="399328"/>
            </a:xfrm>
            <a:prstGeom prst="rect">
              <a:avLst/>
            </a:prstGeom>
            <a:noFill/>
          </p:spPr>
          <p:txBody>
            <a:bodyPr wrap="none" rtlCol="0">
              <a:spAutoFit/>
            </a:bodyPr>
            <a:lstStyle/>
            <a:p>
              <a:r>
                <a:rPr lang="en-US" dirty="0"/>
                <a:t>1.0</a:t>
              </a:r>
            </a:p>
          </p:txBody>
        </p:sp>
        <p:sp>
          <p:nvSpPr>
            <p:cNvPr id="41" name="TextBox 40">
              <a:extLst>
                <a:ext uri="{FF2B5EF4-FFF2-40B4-BE49-F238E27FC236}">
                  <a16:creationId xmlns:a16="http://schemas.microsoft.com/office/drawing/2014/main" id="{9FD91C84-62A0-E96F-815F-3C7EBB918A72}"/>
                </a:ext>
              </a:extLst>
            </p:cNvPr>
            <p:cNvSpPr txBox="1"/>
            <p:nvPr/>
          </p:nvSpPr>
          <p:spPr>
            <a:xfrm>
              <a:off x="2465898" y="3087704"/>
              <a:ext cx="679675" cy="399328"/>
            </a:xfrm>
            <a:prstGeom prst="rect">
              <a:avLst/>
            </a:prstGeom>
            <a:noFill/>
          </p:spPr>
          <p:txBody>
            <a:bodyPr wrap="none" rtlCol="0">
              <a:spAutoFit/>
            </a:bodyPr>
            <a:lstStyle/>
            <a:p>
              <a:r>
                <a:rPr lang="en-US" dirty="0"/>
                <a:t>0.5</a:t>
              </a:r>
            </a:p>
          </p:txBody>
        </p:sp>
        <p:sp>
          <p:nvSpPr>
            <p:cNvPr id="42" name="TextBox 41">
              <a:extLst>
                <a:ext uri="{FF2B5EF4-FFF2-40B4-BE49-F238E27FC236}">
                  <a16:creationId xmlns:a16="http://schemas.microsoft.com/office/drawing/2014/main" id="{4734E0E8-4D4D-9D7E-4154-539D4918DF52}"/>
                </a:ext>
              </a:extLst>
            </p:cNvPr>
            <p:cNvSpPr txBox="1"/>
            <p:nvPr/>
          </p:nvSpPr>
          <p:spPr>
            <a:xfrm>
              <a:off x="2465896" y="3474396"/>
              <a:ext cx="679675" cy="399328"/>
            </a:xfrm>
            <a:prstGeom prst="rect">
              <a:avLst/>
            </a:prstGeom>
            <a:noFill/>
          </p:spPr>
          <p:txBody>
            <a:bodyPr wrap="none" rtlCol="0">
              <a:spAutoFit/>
            </a:bodyPr>
            <a:lstStyle/>
            <a:p>
              <a:r>
                <a:rPr lang="en-US" dirty="0"/>
                <a:t>0.0</a:t>
              </a:r>
            </a:p>
          </p:txBody>
        </p:sp>
        <p:sp>
          <p:nvSpPr>
            <p:cNvPr id="13" name="TextBox 12">
              <a:extLst>
                <a:ext uri="{FF2B5EF4-FFF2-40B4-BE49-F238E27FC236}">
                  <a16:creationId xmlns:a16="http://schemas.microsoft.com/office/drawing/2014/main" id="{5C1C7009-BBDF-C779-1A0E-B4076A4A70FF}"/>
                </a:ext>
              </a:extLst>
            </p:cNvPr>
            <p:cNvSpPr txBox="1"/>
            <p:nvPr/>
          </p:nvSpPr>
          <p:spPr>
            <a:xfrm>
              <a:off x="2481993" y="4753329"/>
              <a:ext cx="679675" cy="399327"/>
            </a:xfrm>
            <a:prstGeom prst="rect">
              <a:avLst/>
            </a:prstGeom>
            <a:noFill/>
          </p:spPr>
          <p:txBody>
            <a:bodyPr wrap="none" rtlCol="0">
              <a:spAutoFit/>
            </a:bodyPr>
            <a:lstStyle/>
            <a:p>
              <a:r>
                <a:rPr lang="en-US" dirty="0"/>
                <a:t>1.0</a:t>
              </a:r>
            </a:p>
          </p:txBody>
        </p:sp>
        <p:sp>
          <p:nvSpPr>
            <p:cNvPr id="14" name="TextBox 13">
              <a:extLst>
                <a:ext uri="{FF2B5EF4-FFF2-40B4-BE49-F238E27FC236}">
                  <a16:creationId xmlns:a16="http://schemas.microsoft.com/office/drawing/2014/main" id="{6754A54B-59EF-F4E6-DCE6-DDD401FAF356}"/>
                </a:ext>
              </a:extLst>
            </p:cNvPr>
            <p:cNvSpPr txBox="1"/>
            <p:nvPr/>
          </p:nvSpPr>
          <p:spPr>
            <a:xfrm>
              <a:off x="2481990" y="5421734"/>
              <a:ext cx="679675" cy="399327"/>
            </a:xfrm>
            <a:prstGeom prst="rect">
              <a:avLst/>
            </a:prstGeom>
            <a:noFill/>
          </p:spPr>
          <p:txBody>
            <a:bodyPr wrap="none" rtlCol="0">
              <a:spAutoFit/>
            </a:bodyPr>
            <a:lstStyle/>
            <a:p>
              <a:r>
                <a:rPr lang="en-US" dirty="0"/>
                <a:t>0.5</a:t>
              </a:r>
            </a:p>
          </p:txBody>
        </p:sp>
        <p:sp>
          <p:nvSpPr>
            <p:cNvPr id="15" name="TextBox 14">
              <a:extLst>
                <a:ext uri="{FF2B5EF4-FFF2-40B4-BE49-F238E27FC236}">
                  <a16:creationId xmlns:a16="http://schemas.microsoft.com/office/drawing/2014/main" id="{6B8B6E39-5912-FC0F-9B63-37E8D5CE19CC}"/>
                </a:ext>
              </a:extLst>
            </p:cNvPr>
            <p:cNvSpPr txBox="1"/>
            <p:nvPr/>
          </p:nvSpPr>
          <p:spPr>
            <a:xfrm>
              <a:off x="2481990" y="6090145"/>
              <a:ext cx="679675" cy="399327"/>
            </a:xfrm>
            <a:prstGeom prst="rect">
              <a:avLst/>
            </a:prstGeom>
            <a:noFill/>
          </p:spPr>
          <p:txBody>
            <a:bodyPr wrap="none" rtlCol="0">
              <a:spAutoFit/>
            </a:bodyPr>
            <a:lstStyle/>
            <a:p>
              <a:r>
                <a:rPr lang="en-US" dirty="0"/>
                <a:t>0.0</a:t>
              </a:r>
            </a:p>
          </p:txBody>
        </p:sp>
        <p:sp>
          <p:nvSpPr>
            <p:cNvPr id="17" name="Rectangle 16">
              <a:extLst>
                <a:ext uri="{FF2B5EF4-FFF2-40B4-BE49-F238E27FC236}">
                  <a16:creationId xmlns:a16="http://schemas.microsoft.com/office/drawing/2014/main" id="{4FEC7A18-2912-8BC1-8594-B26EDBD13284}"/>
                </a:ext>
              </a:extLst>
            </p:cNvPr>
            <p:cNvSpPr/>
            <p:nvPr/>
          </p:nvSpPr>
          <p:spPr>
            <a:xfrm rot="5400000">
              <a:off x="2866108" y="4088727"/>
              <a:ext cx="4348286" cy="243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5CC4857-652C-552D-844D-ECEF92F53C65}"/>
                </a:ext>
              </a:extLst>
            </p:cNvPr>
            <p:cNvSpPr txBox="1"/>
            <p:nvPr/>
          </p:nvSpPr>
          <p:spPr>
            <a:xfrm>
              <a:off x="4862520" y="2568354"/>
              <a:ext cx="321303"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CB961A9C-9F57-9EE0-056B-127176B3CE2A}"/>
                </a:ext>
              </a:extLst>
            </p:cNvPr>
            <p:cNvSpPr txBox="1"/>
            <p:nvPr/>
          </p:nvSpPr>
          <p:spPr>
            <a:xfrm>
              <a:off x="4862520" y="2956710"/>
              <a:ext cx="321303" cy="369332"/>
            </a:xfrm>
            <a:prstGeom prst="rect">
              <a:avLst/>
            </a:prstGeom>
            <a:noFill/>
          </p:spPr>
          <p:txBody>
            <a:bodyPr wrap="square" rtlCol="0">
              <a:spAutoFit/>
            </a:bodyPr>
            <a:lstStyle/>
            <a:p>
              <a:r>
                <a:rPr lang="en-US" dirty="0"/>
                <a:t>1</a:t>
              </a:r>
            </a:p>
          </p:txBody>
        </p:sp>
        <p:sp>
          <p:nvSpPr>
            <p:cNvPr id="20" name="TextBox 19">
              <a:extLst>
                <a:ext uri="{FF2B5EF4-FFF2-40B4-BE49-F238E27FC236}">
                  <a16:creationId xmlns:a16="http://schemas.microsoft.com/office/drawing/2014/main" id="{9039BAAB-5CA8-0FDF-DFBA-23CD37FEED92}"/>
                </a:ext>
              </a:extLst>
            </p:cNvPr>
            <p:cNvSpPr txBox="1"/>
            <p:nvPr/>
          </p:nvSpPr>
          <p:spPr>
            <a:xfrm>
              <a:off x="4862520" y="3345065"/>
              <a:ext cx="321303" cy="369332"/>
            </a:xfrm>
            <a:prstGeom prst="rect">
              <a:avLst/>
            </a:prstGeom>
            <a:noFill/>
          </p:spPr>
          <p:txBody>
            <a:bodyPr wrap="square" rtlCol="0">
              <a:spAutoFit/>
            </a:bodyPr>
            <a:lstStyle/>
            <a:p>
              <a:r>
                <a:rPr lang="en-US" dirty="0"/>
                <a:t>0</a:t>
              </a:r>
            </a:p>
          </p:txBody>
        </p:sp>
        <p:sp>
          <p:nvSpPr>
            <p:cNvPr id="21" name="TextBox 20">
              <a:extLst>
                <a:ext uri="{FF2B5EF4-FFF2-40B4-BE49-F238E27FC236}">
                  <a16:creationId xmlns:a16="http://schemas.microsoft.com/office/drawing/2014/main" id="{1D8EE6ED-AC88-09E7-D901-71665AF6A6BE}"/>
                </a:ext>
              </a:extLst>
            </p:cNvPr>
            <p:cNvSpPr txBox="1"/>
            <p:nvPr/>
          </p:nvSpPr>
          <p:spPr>
            <a:xfrm>
              <a:off x="4839516" y="3733423"/>
              <a:ext cx="400310"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77D10308-80F2-8591-54FA-2EFFA294C0D0}"/>
                </a:ext>
              </a:extLst>
            </p:cNvPr>
            <p:cNvSpPr txBox="1"/>
            <p:nvPr/>
          </p:nvSpPr>
          <p:spPr>
            <a:xfrm>
              <a:off x="4862520" y="2179998"/>
              <a:ext cx="321303" cy="369332"/>
            </a:xfrm>
            <a:prstGeom prst="rect">
              <a:avLst/>
            </a:prstGeom>
            <a:noFill/>
          </p:spPr>
          <p:txBody>
            <a:bodyPr wrap="square" rtlCol="0">
              <a:spAutoFit/>
            </a:bodyPr>
            <a:lstStyle/>
            <a:p>
              <a:r>
                <a:rPr lang="en-US" dirty="0"/>
                <a:t>3</a:t>
              </a:r>
            </a:p>
          </p:txBody>
        </p:sp>
        <p:sp>
          <p:nvSpPr>
            <p:cNvPr id="23" name="TextBox 22">
              <a:extLst>
                <a:ext uri="{FF2B5EF4-FFF2-40B4-BE49-F238E27FC236}">
                  <a16:creationId xmlns:a16="http://schemas.microsoft.com/office/drawing/2014/main" id="{284AC3F1-4886-8517-2991-38A13DF2AF06}"/>
                </a:ext>
              </a:extLst>
            </p:cNvPr>
            <p:cNvSpPr txBox="1"/>
            <p:nvPr/>
          </p:nvSpPr>
          <p:spPr>
            <a:xfrm>
              <a:off x="4688516" y="4603638"/>
              <a:ext cx="546042" cy="369332"/>
            </a:xfrm>
            <a:prstGeom prst="rect">
              <a:avLst/>
            </a:prstGeom>
            <a:noFill/>
          </p:spPr>
          <p:txBody>
            <a:bodyPr wrap="square" rtlCol="0">
              <a:spAutoFit/>
            </a:bodyPr>
            <a:lstStyle/>
            <a:p>
              <a:r>
                <a:rPr lang="en-US" dirty="0"/>
                <a:t>1.5</a:t>
              </a:r>
            </a:p>
          </p:txBody>
        </p:sp>
        <p:sp>
          <p:nvSpPr>
            <p:cNvPr id="24" name="TextBox 23">
              <a:extLst>
                <a:ext uri="{FF2B5EF4-FFF2-40B4-BE49-F238E27FC236}">
                  <a16:creationId xmlns:a16="http://schemas.microsoft.com/office/drawing/2014/main" id="{A04651FE-F29D-D3CC-7B86-47F1E34E6DB8}"/>
                </a:ext>
              </a:extLst>
            </p:cNvPr>
            <p:cNvSpPr txBox="1"/>
            <p:nvPr/>
          </p:nvSpPr>
          <p:spPr>
            <a:xfrm>
              <a:off x="4688516" y="5098154"/>
              <a:ext cx="546042" cy="369332"/>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2869D41C-B7AE-01F0-3ED0-58D39E7AAE3D}"/>
                </a:ext>
              </a:extLst>
            </p:cNvPr>
            <p:cNvSpPr txBox="1"/>
            <p:nvPr/>
          </p:nvSpPr>
          <p:spPr>
            <a:xfrm>
              <a:off x="4688516" y="5592667"/>
              <a:ext cx="546042" cy="369332"/>
            </a:xfrm>
            <a:prstGeom prst="rect">
              <a:avLst/>
            </a:prstGeom>
            <a:noFill/>
          </p:spPr>
          <p:txBody>
            <a:bodyPr wrap="square" rtlCol="0">
              <a:spAutoFit/>
            </a:bodyPr>
            <a:lstStyle/>
            <a:p>
              <a:r>
                <a:rPr lang="en-US" dirty="0"/>
                <a:t>0.5</a:t>
              </a:r>
            </a:p>
          </p:txBody>
        </p:sp>
        <p:sp>
          <p:nvSpPr>
            <p:cNvPr id="26" name="TextBox 25">
              <a:extLst>
                <a:ext uri="{FF2B5EF4-FFF2-40B4-BE49-F238E27FC236}">
                  <a16:creationId xmlns:a16="http://schemas.microsoft.com/office/drawing/2014/main" id="{73BFDF7A-E3C0-4A1E-C7D8-DA78021CDBAD}"/>
                </a:ext>
              </a:extLst>
            </p:cNvPr>
            <p:cNvSpPr txBox="1"/>
            <p:nvPr/>
          </p:nvSpPr>
          <p:spPr>
            <a:xfrm>
              <a:off x="4688516" y="6087180"/>
              <a:ext cx="546042" cy="369332"/>
            </a:xfrm>
            <a:prstGeom prst="rect">
              <a:avLst/>
            </a:prstGeom>
            <a:noFill/>
          </p:spPr>
          <p:txBody>
            <a:bodyPr wrap="square" rtlCol="0">
              <a:spAutoFit/>
            </a:bodyPr>
            <a:lstStyle/>
            <a:p>
              <a:r>
                <a:rPr lang="en-US" dirty="0"/>
                <a:t>0.0</a:t>
              </a:r>
            </a:p>
          </p:txBody>
        </p:sp>
        <p:sp>
          <p:nvSpPr>
            <p:cNvPr id="34" name="Rectangle 33">
              <a:extLst>
                <a:ext uri="{FF2B5EF4-FFF2-40B4-BE49-F238E27FC236}">
                  <a16:creationId xmlns:a16="http://schemas.microsoft.com/office/drawing/2014/main" id="{9B50E2DA-7691-F1F3-E1EA-BDCD1A3FA51B}"/>
                </a:ext>
              </a:extLst>
            </p:cNvPr>
            <p:cNvSpPr/>
            <p:nvPr/>
          </p:nvSpPr>
          <p:spPr>
            <a:xfrm>
              <a:off x="3299919" y="4488405"/>
              <a:ext cx="5088096" cy="135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8AAD1DB-1186-521B-E4A4-0FE171D023DB}"/>
                </a:ext>
              </a:extLst>
            </p:cNvPr>
            <p:cNvGrpSpPr/>
            <p:nvPr/>
          </p:nvGrpSpPr>
          <p:grpSpPr>
            <a:xfrm>
              <a:off x="3435814" y="4202040"/>
              <a:ext cx="5693859" cy="400259"/>
              <a:chOff x="5467684" y="4142667"/>
              <a:chExt cx="2142459" cy="187376"/>
            </a:xfrm>
          </p:grpSpPr>
          <p:sp>
            <p:nvSpPr>
              <p:cNvPr id="36" name="TextBox 35">
                <a:extLst>
                  <a:ext uri="{FF2B5EF4-FFF2-40B4-BE49-F238E27FC236}">
                    <a16:creationId xmlns:a16="http://schemas.microsoft.com/office/drawing/2014/main" id="{3400030C-FB7C-7232-A74D-4C8EF2794550}"/>
                  </a:ext>
                </a:extLst>
              </p:cNvPr>
              <p:cNvSpPr txBox="1"/>
              <p:nvPr/>
            </p:nvSpPr>
            <p:spPr>
              <a:xfrm>
                <a:off x="5467684" y="4143103"/>
                <a:ext cx="359600" cy="186940"/>
              </a:xfrm>
              <a:prstGeom prst="rect">
                <a:avLst/>
              </a:prstGeom>
              <a:noFill/>
            </p:spPr>
            <p:txBody>
              <a:bodyPr wrap="none" rtlCol="0">
                <a:spAutoFit/>
              </a:bodyPr>
              <a:lstStyle/>
              <a:p>
                <a:r>
                  <a:rPr lang="en-US" dirty="0"/>
                  <a:t>IL-15</a:t>
                </a:r>
              </a:p>
            </p:txBody>
          </p:sp>
          <p:sp>
            <p:nvSpPr>
              <p:cNvPr id="37" name="TextBox 36">
                <a:extLst>
                  <a:ext uri="{FF2B5EF4-FFF2-40B4-BE49-F238E27FC236}">
                    <a16:creationId xmlns:a16="http://schemas.microsoft.com/office/drawing/2014/main" id="{3C64D2C7-D82C-496E-8A84-7C44D244567A}"/>
                  </a:ext>
                </a:extLst>
              </p:cNvPr>
              <p:cNvSpPr txBox="1"/>
              <p:nvPr/>
            </p:nvSpPr>
            <p:spPr>
              <a:xfrm>
                <a:off x="6267373" y="4142667"/>
                <a:ext cx="498345" cy="186940"/>
              </a:xfrm>
              <a:prstGeom prst="rect">
                <a:avLst/>
              </a:prstGeom>
              <a:noFill/>
            </p:spPr>
            <p:txBody>
              <a:bodyPr wrap="none" rtlCol="0">
                <a:spAutoFit/>
              </a:bodyPr>
              <a:lstStyle/>
              <a:p>
                <a:r>
                  <a:rPr lang="en-US" dirty="0"/>
                  <a:t>TGF-</a:t>
                </a:r>
                <a:r>
                  <a:rPr lang="el-GR" dirty="0"/>
                  <a:t>β1</a:t>
                </a:r>
                <a:endParaRPr lang="en-US" dirty="0"/>
              </a:p>
            </p:txBody>
          </p:sp>
          <p:sp>
            <p:nvSpPr>
              <p:cNvPr id="38" name="TextBox 37">
                <a:extLst>
                  <a:ext uri="{FF2B5EF4-FFF2-40B4-BE49-F238E27FC236}">
                    <a16:creationId xmlns:a16="http://schemas.microsoft.com/office/drawing/2014/main" id="{5163EEDA-A5C1-2AA0-1093-3133275CF803}"/>
                  </a:ext>
                </a:extLst>
              </p:cNvPr>
              <p:cNvSpPr txBox="1"/>
              <p:nvPr/>
            </p:nvSpPr>
            <p:spPr>
              <a:xfrm>
                <a:off x="7010377" y="4142667"/>
                <a:ext cx="599766" cy="186940"/>
              </a:xfrm>
              <a:prstGeom prst="rect">
                <a:avLst/>
              </a:prstGeom>
              <a:noFill/>
            </p:spPr>
            <p:txBody>
              <a:bodyPr wrap="none" rtlCol="0">
                <a:spAutoFit/>
              </a:bodyPr>
              <a:lstStyle/>
              <a:p>
                <a:r>
                  <a:rPr lang="en-US" dirty="0"/>
                  <a:t>TNFSF14</a:t>
                </a:r>
              </a:p>
            </p:txBody>
          </p:sp>
        </p:grpSp>
        <p:grpSp>
          <p:nvGrpSpPr>
            <p:cNvPr id="53" name="Group 52">
              <a:extLst>
                <a:ext uri="{FF2B5EF4-FFF2-40B4-BE49-F238E27FC236}">
                  <a16:creationId xmlns:a16="http://schemas.microsoft.com/office/drawing/2014/main" id="{2F21B9C6-1C3E-22CD-99E1-D717F46DAEE9}"/>
                </a:ext>
              </a:extLst>
            </p:cNvPr>
            <p:cNvGrpSpPr/>
            <p:nvPr/>
          </p:nvGrpSpPr>
          <p:grpSpPr>
            <a:xfrm>
              <a:off x="9767547" y="3674060"/>
              <a:ext cx="2026541" cy="725439"/>
              <a:chOff x="10261054" y="3766707"/>
              <a:chExt cx="2026541" cy="725439"/>
            </a:xfrm>
          </p:grpSpPr>
          <p:sp>
            <p:nvSpPr>
              <p:cNvPr id="45" name="TextBox 44">
                <a:extLst>
                  <a:ext uri="{FF2B5EF4-FFF2-40B4-BE49-F238E27FC236}">
                    <a16:creationId xmlns:a16="http://schemas.microsoft.com/office/drawing/2014/main" id="{1AA16DEE-983C-F381-02B2-6FFA8E0C64D6}"/>
                  </a:ext>
                </a:extLst>
              </p:cNvPr>
              <p:cNvSpPr txBox="1"/>
              <p:nvPr/>
            </p:nvSpPr>
            <p:spPr>
              <a:xfrm>
                <a:off x="10585643" y="4122815"/>
                <a:ext cx="1701952" cy="369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dirty="0">
                    <a:solidFill>
                      <a:schemeClr val="dk1"/>
                    </a:solidFill>
                    <a:latin typeface="Arial" panose="020B0604020202020204" pitchFamily="34" charset="0"/>
                    <a:ea typeface="Calibri"/>
                    <a:cs typeface="Arial" panose="020B0604020202020204" pitchFamily="34" charset="0"/>
                    <a:sym typeface="Calibri"/>
                  </a:rPr>
                  <a:t>At-Risk/ERA</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8E627A42-4C47-EB73-DD94-43A7C1A99446}"/>
                  </a:ext>
                </a:extLst>
              </p:cNvPr>
              <p:cNvGrpSpPr/>
              <p:nvPr/>
            </p:nvGrpSpPr>
            <p:grpSpPr>
              <a:xfrm>
                <a:off x="10261054" y="3835034"/>
                <a:ext cx="274709" cy="238996"/>
                <a:chOff x="4957963" y="7447200"/>
                <a:chExt cx="91440" cy="119160"/>
              </a:xfrm>
            </p:grpSpPr>
            <p:sp>
              <p:nvSpPr>
                <p:cNvPr id="51" name="Rectangle 50">
                  <a:extLst>
                    <a:ext uri="{FF2B5EF4-FFF2-40B4-BE49-F238E27FC236}">
                      <a16:creationId xmlns:a16="http://schemas.microsoft.com/office/drawing/2014/main" id="{848D9BD6-02AE-BBB8-F453-2D84E8C14903}"/>
                    </a:ext>
                  </a:extLst>
                </p:cNvPr>
                <p:cNvSpPr/>
                <p:nvPr/>
              </p:nvSpPr>
              <p:spPr>
                <a:xfrm>
                  <a:off x="4957963" y="7485673"/>
                  <a:ext cx="91440" cy="44765"/>
                </a:xfrm>
                <a:prstGeom prst="rect">
                  <a:avLst/>
                </a:prstGeom>
                <a:noFill/>
                <a:ln w="25400">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6A56A2DD-7A30-0D05-A161-A2077316EC88}"/>
                    </a:ext>
                  </a:extLst>
                </p:cNvPr>
                <p:cNvCxnSpPr>
                  <a:cxnSpLocks/>
                </p:cNvCxnSpPr>
                <p:nvPr/>
              </p:nvCxnSpPr>
              <p:spPr>
                <a:xfrm flipH="1">
                  <a:off x="5003683" y="7447200"/>
                  <a:ext cx="798" cy="119160"/>
                </a:xfrm>
                <a:prstGeom prst="line">
                  <a:avLst/>
                </a:prstGeom>
                <a:ln w="25400">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B500E2C9-0346-D01A-9CDF-D88EA1742CCD}"/>
                  </a:ext>
                </a:extLst>
              </p:cNvPr>
              <p:cNvSpPr txBox="1"/>
              <p:nvPr/>
            </p:nvSpPr>
            <p:spPr>
              <a:xfrm>
                <a:off x="10583112" y="3766707"/>
                <a:ext cx="1288334" cy="369331"/>
              </a:xfrm>
              <a:prstGeom prst="rect">
                <a:avLst/>
              </a:prstGeom>
              <a:noFill/>
            </p:spPr>
            <p:txBody>
              <a:bodyPr wrap="square">
                <a:spAutoFit/>
              </a:bodyPr>
              <a:lstStyle/>
              <a:p>
                <a:r>
                  <a:rPr lang="en-US" dirty="0">
                    <a:solidFill>
                      <a:schemeClr val="dk1"/>
                    </a:solidFill>
                    <a:latin typeface="Arial" panose="020B0604020202020204" pitchFamily="34" charset="0"/>
                    <a:ea typeface="Calibri"/>
                    <a:cs typeface="Arial" panose="020B0604020202020204" pitchFamily="34" charset="0"/>
                    <a:sym typeface="Calibri"/>
                  </a:rPr>
                  <a:t>CON</a:t>
                </a:r>
                <a:endParaRPr lang="en-US" dirty="0"/>
              </a:p>
            </p:txBody>
          </p:sp>
          <p:grpSp>
            <p:nvGrpSpPr>
              <p:cNvPr id="48" name="Group 47">
                <a:extLst>
                  <a:ext uri="{FF2B5EF4-FFF2-40B4-BE49-F238E27FC236}">
                    <a16:creationId xmlns:a16="http://schemas.microsoft.com/office/drawing/2014/main" id="{58A20C2D-281C-A0A9-F1AA-FAC07E59FE4E}"/>
                  </a:ext>
                </a:extLst>
              </p:cNvPr>
              <p:cNvGrpSpPr/>
              <p:nvPr/>
            </p:nvGrpSpPr>
            <p:grpSpPr>
              <a:xfrm>
                <a:off x="10261054" y="4168989"/>
                <a:ext cx="274709" cy="238996"/>
                <a:chOff x="4957963" y="7447200"/>
                <a:chExt cx="91440" cy="119160"/>
              </a:xfrm>
            </p:grpSpPr>
            <p:sp>
              <p:nvSpPr>
                <p:cNvPr id="49" name="Rectangle 48">
                  <a:extLst>
                    <a:ext uri="{FF2B5EF4-FFF2-40B4-BE49-F238E27FC236}">
                      <a16:creationId xmlns:a16="http://schemas.microsoft.com/office/drawing/2014/main" id="{FEF17653-28CC-B106-92F1-018EE0CBBBB5}"/>
                    </a:ext>
                  </a:extLst>
                </p:cNvPr>
                <p:cNvSpPr/>
                <p:nvPr/>
              </p:nvSpPr>
              <p:spPr>
                <a:xfrm>
                  <a:off x="4957963" y="7485673"/>
                  <a:ext cx="91440" cy="44765"/>
                </a:xfrm>
                <a:prstGeom prst="rect">
                  <a:avLst/>
                </a:prstGeom>
                <a:noFill/>
                <a:ln w="25400">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AE57B1BC-8BF3-8A38-842C-199118D8B99E}"/>
                    </a:ext>
                  </a:extLst>
                </p:cNvPr>
                <p:cNvCxnSpPr>
                  <a:cxnSpLocks/>
                </p:cNvCxnSpPr>
                <p:nvPr/>
              </p:nvCxnSpPr>
              <p:spPr>
                <a:xfrm flipH="1">
                  <a:off x="5003683" y="7447200"/>
                  <a:ext cx="798" cy="119160"/>
                </a:xfrm>
                <a:prstGeom prst="line">
                  <a:avLst/>
                </a:prstGeom>
                <a:ln w="25400">
                  <a:solidFill>
                    <a:srgbClr val="FD7C00"/>
                  </a:solidFill>
                </a:ln>
              </p:spPr>
              <p:style>
                <a:lnRef idx="1">
                  <a:schemeClr val="accent1"/>
                </a:lnRef>
                <a:fillRef idx="0">
                  <a:schemeClr val="accent1"/>
                </a:fillRef>
                <a:effectRef idx="0">
                  <a:schemeClr val="accent1"/>
                </a:effectRef>
                <a:fontRef idx="minor">
                  <a:schemeClr val="tx1"/>
                </a:fontRef>
              </p:style>
            </p:cxnSp>
          </p:grpSp>
        </p:grpSp>
        <p:sp>
          <p:nvSpPr>
            <p:cNvPr id="16" name="Rectangle 15">
              <a:extLst>
                <a:ext uri="{FF2B5EF4-FFF2-40B4-BE49-F238E27FC236}">
                  <a16:creationId xmlns:a16="http://schemas.microsoft.com/office/drawing/2014/main" id="{B86E6266-CB07-7585-7957-57CC3FEB0BF4}"/>
                </a:ext>
              </a:extLst>
            </p:cNvPr>
            <p:cNvSpPr/>
            <p:nvPr/>
          </p:nvSpPr>
          <p:spPr>
            <a:xfrm rot="5400000">
              <a:off x="5042946" y="4231180"/>
              <a:ext cx="4348286" cy="1867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81B5F2C-7B5E-B467-04A1-66A4FF15E830}"/>
                </a:ext>
              </a:extLst>
            </p:cNvPr>
            <p:cNvSpPr txBox="1"/>
            <p:nvPr/>
          </p:nvSpPr>
          <p:spPr>
            <a:xfrm>
              <a:off x="6949485" y="2692106"/>
              <a:ext cx="323320"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9D833BDF-F315-5300-A1E3-E562E3BDFA7D}"/>
                </a:ext>
              </a:extLst>
            </p:cNvPr>
            <p:cNvSpPr txBox="1"/>
            <p:nvPr/>
          </p:nvSpPr>
          <p:spPr>
            <a:xfrm>
              <a:off x="6925984" y="3212138"/>
              <a:ext cx="402823" cy="369332"/>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992ABA03-C0C7-1610-C850-7DB18CD43AD8}"/>
                </a:ext>
              </a:extLst>
            </p:cNvPr>
            <p:cNvSpPr txBox="1"/>
            <p:nvPr/>
          </p:nvSpPr>
          <p:spPr>
            <a:xfrm>
              <a:off x="6925984" y="3732167"/>
              <a:ext cx="402823" cy="369332"/>
            </a:xfrm>
            <a:prstGeom prst="rect">
              <a:avLst/>
            </a:prstGeom>
            <a:noFill/>
          </p:spPr>
          <p:txBody>
            <a:bodyPr wrap="square" rtlCol="0">
              <a:spAutoFit/>
            </a:bodyPr>
            <a:lstStyle/>
            <a:p>
              <a:r>
                <a:rPr lang="en-US" dirty="0"/>
                <a:t>-2</a:t>
              </a:r>
            </a:p>
          </p:txBody>
        </p:sp>
        <p:sp>
          <p:nvSpPr>
            <p:cNvPr id="30" name="TextBox 29">
              <a:extLst>
                <a:ext uri="{FF2B5EF4-FFF2-40B4-BE49-F238E27FC236}">
                  <a16:creationId xmlns:a16="http://schemas.microsoft.com/office/drawing/2014/main" id="{36112EE6-9192-B8FE-A058-814F21CF3A32}"/>
                </a:ext>
              </a:extLst>
            </p:cNvPr>
            <p:cNvSpPr txBox="1"/>
            <p:nvPr/>
          </p:nvSpPr>
          <p:spPr>
            <a:xfrm>
              <a:off x="6949485" y="2172073"/>
              <a:ext cx="323320"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1E8CD206-DD74-BBB7-F0D6-ABD65D5F4AF3}"/>
                </a:ext>
              </a:extLst>
            </p:cNvPr>
            <p:cNvSpPr txBox="1"/>
            <p:nvPr/>
          </p:nvSpPr>
          <p:spPr>
            <a:xfrm>
              <a:off x="6964614" y="4503999"/>
              <a:ext cx="323320"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CFDAB0C9-2208-933B-EC3F-C9BC5D7885C0}"/>
                </a:ext>
              </a:extLst>
            </p:cNvPr>
            <p:cNvSpPr txBox="1"/>
            <p:nvPr/>
          </p:nvSpPr>
          <p:spPr>
            <a:xfrm>
              <a:off x="6964614" y="5118552"/>
              <a:ext cx="323320"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F26BEE6C-677A-64EB-47F6-DEF6D6FA9E12}"/>
                </a:ext>
              </a:extLst>
            </p:cNvPr>
            <p:cNvSpPr txBox="1"/>
            <p:nvPr/>
          </p:nvSpPr>
          <p:spPr>
            <a:xfrm>
              <a:off x="6964614" y="5733107"/>
              <a:ext cx="323320" cy="369332"/>
            </a:xfrm>
            <a:prstGeom prst="rect">
              <a:avLst/>
            </a:prstGeom>
            <a:noFill/>
          </p:spPr>
          <p:txBody>
            <a:bodyPr wrap="square" rtlCol="0">
              <a:spAutoFit/>
            </a:bodyPr>
            <a:lstStyle/>
            <a:p>
              <a:r>
                <a:rPr lang="en-US" dirty="0"/>
                <a:t>0</a:t>
              </a:r>
            </a:p>
          </p:txBody>
        </p:sp>
      </p:grpSp>
    </p:spTree>
    <p:extLst>
      <p:ext uri="{BB962C8B-B14F-4D97-AF65-F5344CB8AC3E}">
        <p14:creationId xmlns:p14="http://schemas.microsoft.com/office/powerpoint/2010/main" val="979900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E585-DAC9-7DAB-D622-79852707BB6C}"/>
              </a:ext>
            </a:extLst>
          </p:cNvPr>
          <p:cNvSpPr>
            <a:spLocks noGrp="1"/>
          </p:cNvSpPr>
          <p:nvPr>
            <p:ph type="title"/>
          </p:nvPr>
        </p:nvSpPr>
        <p:spPr/>
        <p:txBody>
          <a:bodyPr/>
          <a:lstStyle/>
          <a:p>
            <a:r>
              <a:rPr lang="en-US" dirty="0"/>
              <a:t>Top PBMC mediators' expression in synovial tissues</a:t>
            </a:r>
          </a:p>
        </p:txBody>
      </p:sp>
      <p:pic>
        <p:nvPicPr>
          <p:cNvPr id="6" name="Content Placeholder 5" descr="A diagram of a cell structure&#10;&#10;Description automatically generated">
            <a:extLst>
              <a:ext uri="{FF2B5EF4-FFF2-40B4-BE49-F238E27FC236}">
                <a16:creationId xmlns:a16="http://schemas.microsoft.com/office/drawing/2014/main" id="{21FC243B-D332-4322-8CCA-96B9EDB3B5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7390" r="50676" b="775"/>
          <a:stretch/>
        </p:blipFill>
        <p:spPr>
          <a:xfrm>
            <a:off x="838200" y="2391255"/>
            <a:ext cx="5186680" cy="2026105"/>
          </a:xfrm>
        </p:spPr>
      </p:pic>
      <p:sp>
        <p:nvSpPr>
          <p:cNvPr id="4" name="Slide Number Placeholder 3">
            <a:extLst>
              <a:ext uri="{FF2B5EF4-FFF2-40B4-BE49-F238E27FC236}">
                <a16:creationId xmlns:a16="http://schemas.microsoft.com/office/drawing/2014/main" id="{1324E1F0-D782-0CB2-FDC0-ACA810E63965}"/>
              </a:ext>
            </a:extLst>
          </p:cNvPr>
          <p:cNvSpPr>
            <a:spLocks noGrp="1"/>
          </p:cNvSpPr>
          <p:nvPr>
            <p:ph type="sldNum" sz="quarter" idx="12"/>
          </p:nvPr>
        </p:nvSpPr>
        <p:spPr/>
        <p:txBody>
          <a:bodyPr/>
          <a:lstStyle/>
          <a:p>
            <a:fld id="{B9D7705B-E7B5-4406-91D8-7946A28F7539}" type="slidenum">
              <a:rPr lang="en-US" smtClean="0"/>
              <a:t>17</a:t>
            </a:fld>
            <a:endParaRPr lang="en-US"/>
          </a:p>
        </p:txBody>
      </p:sp>
      <p:grpSp>
        <p:nvGrpSpPr>
          <p:cNvPr id="10" name="Group 9">
            <a:extLst>
              <a:ext uri="{FF2B5EF4-FFF2-40B4-BE49-F238E27FC236}">
                <a16:creationId xmlns:a16="http://schemas.microsoft.com/office/drawing/2014/main" id="{367E4E02-3135-8EA6-D510-CA6C2C3A4B97}"/>
              </a:ext>
            </a:extLst>
          </p:cNvPr>
          <p:cNvGrpSpPr/>
          <p:nvPr/>
        </p:nvGrpSpPr>
        <p:grpSpPr>
          <a:xfrm>
            <a:off x="1520100" y="4378088"/>
            <a:ext cx="4291420" cy="137029"/>
            <a:chOff x="1520100" y="5180728"/>
            <a:chExt cx="4291420" cy="137029"/>
          </a:xfrm>
        </p:grpSpPr>
        <p:sp>
          <p:nvSpPr>
            <p:cNvPr id="8" name="Rectangle 7">
              <a:extLst>
                <a:ext uri="{FF2B5EF4-FFF2-40B4-BE49-F238E27FC236}">
                  <a16:creationId xmlns:a16="http://schemas.microsoft.com/office/drawing/2014/main" id="{1F1F3C85-DDA1-0BDB-2079-611A007BB868}"/>
                </a:ext>
              </a:extLst>
            </p:cNvPr>
            <p:cNvSpPr/>
            <p:nvPr/>
          </p:nvSpPr>
          <p:spPr>
            <a:xfrm>
              <a:off x="2725200" y="5220000"/>
              <a:ext cx="3086320" cy="977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EB4EBA-064E-E201-6B31-7C172124D040}"/>
                </a:ext>
              </a:extLst>
            </p:cNvPr>
            <p:cNvSpPr/>
            <p:nvPr/>
          </p:nvSpPr>
          <p:spPr>
            <a:xfrm>
              <a:off x="1520100" y="5180728"/>
              <a:ext cx="261600" cy="977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8ABB85B2-77E9-D641-C10A-D4EC38431D2E}"/>
              </a:ext>
            </a:extLst>
          </p:cNvPr>
          <p:cNvSpPr txBox="1"/>
          <p:nvPr/>
        </p:nvSpPr>
        <p:spPr>
          <a:xfrm>
            <a:off x="751841" y="1697524"/>
            <a:ext cx="7152640" cy="369332"/>
          </a:xfrm>
          <a:prstGeom prst="rect">
            <a:avLst/>
          </a:prstGeom>
          <a:noFill/>
        </p:spPr>
        <p:txBody>
          <a:bodyPr wrap="square" rtlCol="0">
            <a:spAutoFit/>
          </a:bodyPr>
          <a:lstStyle/>
          <a:p>
            <a:r>
              <a:rPr lang="en-US" dirty="0"/>
              <a:t>Accelerating Medicine Partnerships (AMP) synovial </a:t>
            </a:r>
            <a:r>
              <a:rPr lang="en-US" dirty="0" err="1"/>
              <a:t>scRNA</a:t>
            </a:r>
            <a:r>
              <a:rPr lang="en-US" dirty="0"/>
              <a:t>-seq</a:t>
            </a:r>
          </a:p>
        </p:txBody>
      </p:sp>
      <p:grpSp>
        <p:nvGrpSpPr>
          <p:cNvPr id="19" name="Group 18">
            <a:extLst>
              <a:ext uri="{FF2B5EF4-FFF2-40B4-BE49-F238E27FC236}">
                <a16:creationId xmlns:a16="http://schemas.microsoft.com/office/drawing/2014/main" id="{2F79F249-7975-D8DD-FB9F-D826C79075D5}"/>
              </a:ext>
            </a:extLst>
          </p:cNvPr>
          <p:cNvGrpSpPr/>
          <p:nvPr/>
        </p:nvGrpSpPr>
        <p:grpSpPr>
          <a:xfrm>
            <a:off x="955040" y="4515115"/>
            <a:ext cx="5329841" cy="1947563"/>
            <a:chOff x="46983" y="4760973"/>
            <a:chExt cx="5329841" cy="1947563"/>
          </a:xfrm>
        </p:grpSpPr>
        <p:pic>
          <p:nvPicPr>
            <p:cNvPr id="17" name="Content Placeholder 5" descr="A diagram of a cell structure&#10;&#10;Description automatically generated">
              <a:extLst>
                <a:ext uri="{FF2B5EF4-FFF2-40B4-BE49-F238E27FC236}">
                  <a16:creationId xmlns:a16="http://schemas.microsoft.com/office/drawing/2014/main" id="{60B53648-62D8-0827-164E-0C0B5175212B}"/>
                </a:ext>
              </a:extLst>
            </p:cNvPr>
            <p:cNvPicPr>
              <a:picLocks noChangeAspect="1"/>
            </p:cNvPicPr>
            <p:nvPr/>
          </p:nvPicPr>
          <p:blipFill>
            <a:blip r:embed="rId3">
              <a:extLst>
                <a:ext uri="{28A0092B-C50C-407E-A947-70E740481C1C}">
                  <a14:useLocalDpi xmlns:a14="http://schemas.microsoft.com/office/drawing/2010/main" val="0"/>
                </a:ext>
              </a:extLst>
            </a:blip>
            <a:srcRect l="49316" t="3948" b="17389"/>
            <a:stretch/>
          </p:blipFill>
          <p:spPr>
            <a:xfrm>
              <a:off x="46983" y="4760973"/>
              <a:ext cx="5329841" cy="1947563"/>
            </a:xfrm>
            <a:prstGeom prst="rect">
              <a:avLst/>
            </a:prstGeom>
          </p:spPr>
        </p:pic>
        <p:sp>
          <p:nvSpPr>
            <p:cNvPr id="18" name="Rectangle 17">
              <a:extLst>
                <a:ext uri="{FF2B5EF4-FFF2-40B4-BE49-F238E27FC236}">
                  <a16:creationId xmlns:a16="http://schemas.microsoft.com/office/drawing/2014/main" id="{4AA3CADD-41C9-7B05-981F-E33E8A5624D8}"/>
                </a:ext>
              </a:extLst>
            </p:cNvPr>
            <p:cNvSpPr/>
            <p:nvPr/>
          </p:nvSpPr>
          <p:spPr>
            <a:xfrm>
              <a:off x="1752501" y="4848803"/>
              <a:ext cx="261600" cy="2709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Rounded Corners 152">
            <a:extLst>
              <a:ext uri="{FF2B5EF4-FFF2-40B4-BE49-F238E27FC236}">
                <a16:creationId xmlns:a16="http://schemas.microsoft.com/office/drawing/2014/main" id="{E8A7C4D8-CBCB-10EF-48AD-3776A36C5EB2}"/>
              </a:ext>
            </a:extLst>
          </p:cNvPr>
          <p:cNvSpPr/>
          <p:nvPr/>
        </p:nvSpPr>
        <p:spPr>
          <a:xfrm>
            <a:off x="573326" y="1639888"/>
            <a:ext cx="6904434" cy="4953952"/>
          </a:xfrm>
          <a:prstGeom prst="roundRect">
            <a:avLst>
              <a:gd name="adj" fmla="val 6472"/>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0DA91508-FD68-6AC1-23E8-B61FA787D513}"/>
              </a:ext>
            </a:extLst>
          </p:cNvPr>
          <p:cNvGrpSpPr/>
          <p:nvPr/>
        </p:nvGrpSpPr>
        <p:grpSpPr>
          <a:xfrm>
            <a:off x="7845841" y="1497529"/>
            <a:ext cx="4024522" cy="5244435"/>
            <a:chOff x="7845841" y="1507803"/>
            <a:chExt cx="4024522" cy="5244435"/>
          </a:xfrm>
        </p:grpSpPr>
        <p:grpSp>
          <p:nvGrpSpPr>
            <p:cNvPr id="12" name="Group 11">
              <a:extLst>
                <a:ext uri="{FF2B5EF4-FFF2-40B4-BE49-F238E27FC236}">
                  <a16:creationId xmlns:a16="http://schemas.microsoft.com/office/drawing/2014/main" id="{FB5DB834-C006-5F5A-1750-D71CB415F41E}"/>
                </a:ext>
              </a:extLst>
            </p:cNvPr>
            <p:cNvGrpSpPr>
              <a:grpSpLocks noChangeAspect="1"/>
            </p:cNvGrpSpPr>
            <p:nvPr/>
          </p:nvGrpSpPr>
          <p:grpSpPr>
            <a:xfrm>
              <a:off x="7845841" y="2180238"/>
              <a:ext cx="4024522" cy="4572000"/>
              <a:chOff x="282427" y="956727"/>
              <a:chExt cx="2762783" cy="3138620"/>
            </a:xfrm>
          </p:grpSpPr>
          <p:pic>
            <p:nvPicPr>
              <p:cNvPr id="13" name="Picture 12" descr="A group of gene expression&#10;&#10;AI-generated content may be incorrect.">
                <a:extLst>
                  <a:ext uri="{FF2B5EF4-FFF2-40B4-BE49-F238E27FC236}">
                    <a16:creationId xmlns:a16="http://schemas.microsoft.com/office/drawing/2014/main" id="{20666AFB-B0B1-B296-F1DA-9C7A3BF50501}"/>
                  </a:ext>
                </a:extLst>
              </p:cNvPr>
              <p:cNvPicPr>
                <a:picLocks noChangeAspect="1"/>
              </p:cNvPicPr>
              <p:nvPr/>
            </p:nvPicPr>
            <p:blipFill>
              <a:blip r:embed="rId4"/>
              <a:srcRect l="5678" t="3886" r="36494" b="543"/>
              <a:stretch/>
            </p:blipFill>
            <p:spPr>
              <a:xfrm>
                <a:off x="282427" y="956727"/>
                <a:ext cx="2149967" cy="3138620"/>
              </a:xfrm>
              <a:prstGeom prst="rect">
                <a:avLst/>
              </a:prstGeom>
            </p:spPr>
          </p:pic>
          <p:pic>
            <p:nvPicPr>
              <p:cNvPr id="14" name="Picture 13" descr="A group of gene expression&#10;&#10;AI-generated content may be incorrect.">
                <a:extLst>
                  <a:ext uri="{FF2B5EF4-FFF2-40B4-BE49-F238E27FC236}">
                    <a16:creationId xmlns:a16="http://schemas.microsoft.com/office/drawing/2014/main" id="{81A69F79-3CD2-10A0-2358-B64B39DBD5D5}"/>
                  </a:ext>
                </a:extLst>
              </p:cNvPr>
              <p:cNvPicPr>
                <a:picLocks noChangeAspect="1"/>
              </p:cNvPicPr>
              <p:nvPr/>
            </p:nvPicPr>
            <p:blipFill>
              <a:blip r:embed="rId4"/>
              <a:srcRect l="62921" t="31698" r="14239" b="44985"/>
              <a:stretch/>
            </p:blipFill>
            <p:spPr>
              <a:xfrm>
                <a:off x="2463862" y="1490570"/>
                <a:ext cx="581348" cy="524257"/>
              </a:xfrm>
              <a:prstGeom prst="rect">
                <a:avLst/>
              </a:prstGeom>
            </p:spPr>
          </p:pic>
          <p:pic>
            <p:nvPicPr>
              <p:cNvPr id="15" name="Picture 14" descr="A group of gene expression&#10;&#10;AI-generated content may be incorrect.">
                <a:extLst>
                  <a:ext uri="{FF2B5EF4-FFF2-40B4-BE49-F238E27FC236}">
                    <a16:creationId xmlns:a16="http://schemas.microsoft.com/office/drawing/2014/main" id="{FA794F1A-3620-D7EE-7079-1C38CC7BC711}"/>
                  </a:ext>
                </a:extLst>
              </p:cNvPr>
              <p:cNvPicPr>
                <a:picLocks noChangeAspect="1"/>
              </p:cNvPicPr>
              <p:nvPr/>
            </p:nvPicPr>
            <p:blipFill>
              <a:blip r:embed="rId4"/>
              <a:srcRect l="85988" t="31698" r="1" b="44985"/>
              <a:stretch/>
            </p:blipFill>
            <p:spPr>
              <a:xfrm>
                <a:off x="2463862" y="1996102"/>
                <a:ext cx="441364" cy="648810"/>
              </a:xfrm>
              <a:prstGeom prst="rect">
                <a:avLst/>
              </a:prstGeom>
            </p:spPr>
          </p:pic>
        </p:grpSp>
        <p:sp>
          <p:nvSpPr>
            <p:cNvPr id="21" name="TextBox 20">
              <a:extLst>
                <a:ext uri="{FF2B5EF4-FFF2-40B4-BE49-F238E27FC236}">
                  <a16:creationId xmlns:a16="http://schemas.microsoft.com/office/drawing/2014/main" id="{EEEE77E9-598F-D732-7878-85ED431EFFF4}"/>
                </a:ext>
              </a:extLst>
            </p:cNvPr>
            <p:cNvSpPr txBox="1"/>
            <p:nvPr/>
          </p:nvSpPr>
          <p:spPr>
            <a:xfrm>
              <a:off x="8147118" y="1507803"/>
              <a:ext cx="3670163" cy="646331"/>
            </a:xfrm>
            <a:prstGeom prst="rect">
              <a:avLst/>
            </a:prstGeom>
            <a:noFill/>
          </p:spPr>
          <p:txBody>
            <a:bodyPr wrap="square" rtlCol="0">
              <a:spAutoFit/>
            </a:bodyPr>
            <a:lstStyle/>
            <a:p>
              <a:r>
                <a:rPr lang="en-US" dirty="0"/>
                <a:t>Top PBMC mediators’ gene expression in synovial tissues </a:t>
              </a:r>
            </a:p>
          </p:txBody>
        </p:sp>
      </p:grpSp>
    </p:spTree>
    <p:extLst>
      <p:ext uri="{BB962C8B-B14F-4D97-AF65-F5344CB8AC3E}">
        <p14:creationId xmlns:p14="http://schemas.microsoft.com/office/powerpoint/2010/main" val="80181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4FA2-2671-C2DB-5178-9AC1CCD3DA0D}"/>
              </a:ext>
            </a:extLst>
          </p:cNvPr>
          <p:cNvSpPr>
            <a:spLocks noGrp="1"/>
          </p:cNvSpPr>
          <p:nvPr>
            <p:ph type="title"/>
          </p:nvPr>
        </p:nvSpPr>
        <p:spPr/>
        <p:txBody>
          <a:bodyPr/>
          <a:lstStyle/>
          <a:p>
            <a:r>
              <a:rPr lang="en-US" dirty="0"/>
              <a:t>Individualized signature patterns in synovial tissues</a:t>
            </a:r>
          </a:p>
        </p:txBody>
      </p:sp>
      <p:sp>
        <p:nvSpPr>
          <p:cNvPr id="4" name="Slide Number Placeholder 3">
            <a:extLst>
              <a:ext uri="{FF2B5EF4-FFF2-40B4-BE49-F238E27FC236}">
                <a16:creationId xmlns:a16="http://schemas.microsoft.com/office/drawing/2014/main" id="{E4D4A273-E59D-3F2B-853D-0B299DE53893}"/>
              </a:ext>
            </a:extLst>
          </p:cNvPr>
          <p:cNvSpPr>
            <a:spLocks noGrp="1"/>
          </p:cNvSpPr>
          <p:nvPr>
            <p:ph type="sldNum" sz="quarter" idx="12"/>
          </p:nvPr>
        </p:nvSpPr>
        <p:spPr/>
        <p:txBody>
          <a:bodyPr/>
          <a:lstStyle/>
          <a:p>
            <a:fld id="{B9D7705B-E7B5-4406-91D8-7946A28F7539}" type="slidenum">
              <a:rPr lang="en-US" smtClean="0"/>
              <a:t>18</a:t>
            </a:fld>
            <a:endParaRPr lang="en-US"/>
          </a:p>
        </p:txBody>
      </p:sp>
      <p:pic>
        <p:nvPicPr>
          <p:cNvPr id="5" name="Content Placeholder 4" descr="A blue and orange squares&#10;&#10;AI-generated content may be incorrect.">
            <a:extLst>
              <a:ext uri="{FF2B5EF4-FFF2-40B4-BE49-F238E27FC236}">
                <a16:creationId xmlns:a16="http://schemas.microsoft.com/office/drawing/2014/main" id="{2ABF16E9-A0E6-AEF3-634A-631BAEBEE46F}"/>
              </a:ext>
            </a:extLst>
          </p:cNvPr>
          <p:cNvPicPr>
            <a:picLocks noGrp="1" noChangeAspect="1"/>
          </p:cNvPicPr>
          <p:nvPr>
            <p:ph idx="1"/>
          </p:nvPr>
        </p:nvPicPr>
        <p:blipFill>
          <a:blip r:embed="rId3"/>
          <a:srcRect r="18930" b="17397"/>
          <a:stretch/>
        </p:blipFill>
        <p:spPr>
          <a:xfrm>
            <a:off x="519952" y="2230928"/>
            <a:ext cx="9765025" cy="2261106"/>
          </a:xfrm>
          <a:prstGeom prst="rect">
            <a:avLst/>
          </a:prstGeom>
        </p:spPr>
      </p:pic>
      <p:grpSp>
        <p:nvGrpSpPr>
          <p:cNvPr id="6" name="Group 5">
            <a:extLst>
              <a:ext uri="{FF2B5EF4-FFF2-40B4-BE49-F238E27FC236}">
                <a16:creationId xmlns:a16="http://schemas.microsoft.com/office/drawing/2014/main" id="{124E58D0-125F-7C84-C6C8-6D8B64DD5050}"/>
              </a:ext>
            </a:extLst>
          </p:cNvPr>
          <p:cNvGrpSpPr/>
          <p:nvPr/>
        </p:nvGrpSpPr>
        <p:grpSpPr>
          <a:xfrm>
            <a:off x="10244170" y="2230928"/>
            <a:ext cx="1497206" cy="2261106"/>
            <a:chOff x="5746291" y="8365476"/>
            <a:chExt cx="777069" cy="1173543"/>
          </a:xfrm>
        </p:grpSpPr>
        <p:sp>
          <p:nvSpPr>
            <p:cNvPr id="7" name="TextBox 6">
              <a:extLst>
                <a:ext uri="{FF2B5EF4-FFF2-40B4-BE49-F238E27FC236}">
                  <a16:creationId xmlns:a16="http://schemas.microsoft.com/office/drawing/2014/main" id="{A011A26E-70CA-2601-3685-58BA33DBE5DB}"/>
                </a:ext>
              </a:extLst>
            </p:cNvPr>
            <p:cNvSpPr txBox="1"/>
            <p:nvPr/>
          </p:nvSpPr>
          <p:spPr>
            <a:xfrm>
              <a:off x="5746291" y="8365476"/>
              <a:ext cx="475226" cy="191688"/>
            </a:xfrm>
            <a:prstGeom prst="rect">
              <a:avLst/>
            </a:prstGeom>
            <a:noFill/>
          </p:spPr>
          <p:txBody>
            <a:bodyPr wrap="none" rtlCol="0">
              <a:spAutoFit/>
            </a:bodyPr>
            <a:lstStyle/>
            <a:p>
              <a:r>
                <a:rPr lang="en-US" dirty="0"/>
                <a:t>NK cell</a:t>
              </a:r>
            </a:p>
          </p:txBody>
        </p:sp>
        <p:sp>
          <p:nvSpPr>
            <p:cNvPr id="8" name="TextBox 7">
              <a:extLst>
                <a:ext uri="{FF2B5EF4-FFF2-40B4-BE49-F238E27FC236}">
                  <a16:creationId xmlns:a16="http://schemas.microsoft.com/office/drawing/2014/main" id="{DE7F8129-4B1F-2B7A-E773-FDC0E2BDA939}"/>
                </a:ext>
              </a:extLst>
            </p:cNvPr>
            <p:cNvSpPr txBox="1"/>
            <p:nvPr/>
          </p:nvSpPr>
          <p:spPr>
            <a:xfrm>
              <a:off x="5746291" y="8505741"/>
              <a:ext cx="777068" cy="191688"/>
            </a:xfrm>
            <a:prstGeom prst="rect">
              <a:avLst/>
            </a:prstGeom>
            <a:noFill/>
          </p:spPr>
          <p:txBody>
            <a:bodyPr wrap="none" rtlCol="0">
              <a:spAutoFit/>
            </a:bodyPr>
            <a:lstStyle/>
            <a:p>
              <a:r>
                <a:rPr lang="en-US" dirty="0"/>
                <a:t>CD4 T Naive</a:t>
              </a:r>
            </a:p>
          </p:txBody>
        </p:sp>
        <p:sp>
          <p:nvSpPr>
            <p:cNvPr id="9" name="TextBox 8">
              <a:extLst>
                <a:ext uri="{FF2B5EF4-FFF2-40B4-BE49-F238E27FC236}">
                  <a16:creationId xmlns:a16="http://schemas.microsoft.com/office/drawing/2014/main" id="{3BCC5CCF-CC5F-8235-5EF2-B5F9B48EA99D}"/>
                </a:ext>
              </a:extLst>
            </p:cNvPr>
            <p:cNvSpPr txBox="1"/>
            <p:nvPr/>
          </p:nvSpPr>
          <p:spPr>
            <a:xfrm>
              <a:off x="5746291" y="8646006"/>
              <a:ext cx="619492" cy="191688"/>
            </a:xfrm>
            <a:prstGeom prst="rect">
              <a:avLst/>
            </a:prstGeom>
            <a:noFill/>
          </p:spPr>
          <p:txBody>
            <a:bodyPr wrap="none" rtlCol="0">
              <a:spAutoFit/>
            </a:bodyPr>
            <a:lstStyle/>
            <a:p>
              <a:r>
                <a:rPr lang="en-US" dirty="0"/>
                <a:t>CD8 TEM</a:t>
              </a:r>
            </a:p>
          </p:txBody>
        </p:sp>
        <p:sp>
          <p:nvSpPr>
            <p:cNvPr id="10" name="TextBox 9">
              <a:extLst>
                <a:ext uri="{FF2B5EF4-FFF2-40B4-BE49-F238E27FC236}">
                  <a16:creationId xmlns:a16="http://schemas.microsoft.com/office/drawing/2014/main" id="{235F23B7-BBD3-04C1-1D9B-50244D3ECE45}"/>
                </a:ext>
              </a:extLst>
            </p:cNvPr>
            <p:cNvSpPr txBox="1"/>
            <p:nvPr/>
          </p:nvSpPr>
          <p:spPr>
            <a:xfrm>
              <a:off x="5746291" y="8786271"/>
              <a:ext cx="626148" cy="191688"/>
            </a:xfrm>
            <a:prstGeom prst="rect">
              <a:avLst/>
            </a:prstGeom>
            <a:noFill/>
          </p:spPr>
          <p:txBody>
            <a:bodyPr wrap="none" rtlCol="0">
              <a:spAutoFit/>
            </a:bodyPr>
            <a:lstStyle/>
            <a:p>
              <a:r>
                <a:rPr lang="en-US" dirty="0"/>
                <a:t>CD4 TCM</a:t>
              </a:r>
            </a:p>
          </p:txBody>
        </p:sp>
        <p:sp>
          <p:nvSpPr>
            <p:cNvPr id="11" name="TextBox 10">
              <a:extLst>
                <a:ext uri="{FF2B5EF4-FFF2-40B4-BE49-F238E27FC236}">
                  <a16:creationId xmlns:a16="http://schemas.microsoft.com/office/drawing/2014/main" id="{AF85D723-A550-1C80-3436-3F1279CD6E95}"/>
                </a:ext>
              </a:extLst>
            </p:cNvPr>
            <p:cNvSpPr txBox="1"/>
            <p:nvPr/>
          </p:nvSpPr>
          <p:spPr>
            <a:xfrm>
              <a:off x="5746291" y="8926536"/>
              <a:ext cx="777069" cy="191688"/>
            </a:xfrm>
            <a:prstGeom prst="rect">
              <a:avLst/>
            </a:prstGeom>
            <a:noFill/>
          </p:spPr>
          <p:txBody>
            <a:bodyPr wrap="none" rtlCol="0">
              <a:spAutoFit/>
            </a:bodyPr>
            <a:lstStyle/>
            <a:p>
              <a:r>
                <a:rPr lang="en-US" dirty="0"/>
                <a:t>CD8 T Naive</a:t>
              </a:r>
            </a:p>
          </p:txBody>
        </p:sp>
        <p:sp>
          <p:nvSpPr>
            <p:cNvPr id="12" name="TextBox 11">
              <a:extLst>
                <a:ext uri="{FF2B5EF4-FFF2-40B4-BE49-F238E27FC236}">
                  <a16:creationId xmlns:a16="http://schemas.microsoft.com/office/drawing/2014/main" id="{7DD378E2-F1A6-1E37-6FAF-CDC0C1D64A73}"/>
                </a:ext>
              </a:extLst>
            </p:cNvPr>
            <p:cNvSpPr txBox="1"/>
            <p:nvPr/>
          </p:nvSpPr>
          <p:spPr>
            <a:xfrm>
              <a:off x="5746291" y="9066801"/>
              <a:ext cx="674901" cy="191688"/>
            </a:xfrm>
            <a:prstGeom prst="rect">
              <a:avLst/>
            </a:prstGeom>
            <a:noFill/>
          </p:spPr>
          <p:txBody>
            <a:bodyPr wrap="none" rtlCol="0">
              <a:spAutoFit/>
            </a:bodyPr>
            <a:lstStyle/>
            <a:p>
              <a:r>
                <a:rPr lang="en-US" dirty="0"/>
                <a:t>Monocytes</a:t>
              </a:r>
            </a:p>
          </p:txBody>
        </p:sp>
        <p:sp>
          <p:nvSpPr>
            <p:cNvPr id="13" name="TextBox 12">
              <a:extLst>
                <a:ext uri="{FF2B5EF4-FFF2-40B4-BE49-F238E27FC236}">
                  <a16:creationId xmlns:a16="http://schemas.microsoft.com/office/drawing/2014/main" id="{45B2BBB4-636E-710B-035B-ACF1EDB7C0C6}"/>
                </a:ext>
              </a:extLst>
            </p:cNvPr>
            <p:cNvSpPr txBox="1"/>
            <p:nvPr/>
          </p:nvSpPr>
          <p:spPr>
            <a:xfrm>
              <a:off x="5746291" y="9207066"/>
              <a:ext cx="388701" cy="191688"/>
            </a:xfrm>
            <a:prstGeom prst="rect">
              <a:avLst/>
            </a:prstGeom>
            <a:noFill/>
          </p:spPr>
          <p:txBody>
            <a:bodyPr wrap="none" rtlCol="0">
              <a:spAutoFit/>
            </a:bodyPr>
            <a:lstStyle/>
            <a:p>
              <a:r>
                <a:rPr lang="en-US" dirty="0"/>
                <a:t>B cell</a:t>
              </a:r>
            </a:p>
          </p:txBody>
        </p:sp>
        <p:sp>
          <p:nvSpPr>
            <p:cNvPr id="14" name="TextBox 13">
              <a:extLst>
                <a:ext uri="{FF2B5EF4-FFF2-40B4-BE49-F238E27FC236}">
                  <a16:creationId xmlns:a16="http://schemas.microsoft.com/office/drawing/2014/main" id="{DA11674E-6EAE-20CD-2AB0-2B8ACA0508AF}"/>
                </a:ext>
              </a:extLst>
            </p:cNvPr>
            <p:cNvSpPr txBox="1"/>
            <p:nvPr/>
          </p:nvSpPr>
          <p:spPr>
            <a:xfrm>
              <a:off x="5746291" y="9347331"/>
              <a:ext cx="337651" cy="191688"/>
            </a:xfrm>
            <a:prstGeom prst="rect">
              <a:avLst/>
            </a:prstGeom>
            <a:noFill/>
          </p:spPr>
          <p:txBody>
            <a:bodyPr wrap="none" rtlCol="0">
              <a:spAutoFit/>
            </a:bodyPr>
            <a:lstStyle/>
            <a:p>
              <a:r>
                <a:rPr lang="en-US" dirty="0"/>
                <a:t>Treg</a:t>
              </a:r>
            </a:p>
          </p:txBody>
        </p:sp>
      </p:grpSp>
      <p:sp>
        <p:nvSpPr>
          <p:cNvPr id="15" name="TextBox 14">
            <a:extLst>
              <a:ext uri="{FF2B5EF4-FFF2-40B4-BE49-F238E27FC236}">
                <a16:creationId xmlns:a16="http://schemas.microsoft.com/office/drawing/2014/main" id="{34E607A2-1063-85EA-187C-5D49088C1E0B}"/>
              </a:ext>
            </a:extLst>
          </p:cNvPr>
          <p:cNvSpPr txBox="1"/>
          <p:nvPr/>
        </p:nvSpPr>
        <p:spPr>
          <a:xfrm>
            <a:off x="736600" y="1806622"/>
            <a:ext cx="3313792" cy="369332"/>
          </a:xfrm>
          <a:prstGeom prst="rect">
            <a:avLst/>
          </a:prstGeom>
          <a:noFill/>
        </p:spPr>
        <p:txBody>
          <a:bodyPr wrap="none" rtlCol="0">
            <a:spAutoFit/>
          </a:bodyPr>
          <a:lstStyle/>
          <a:p>
            <a:r>
              <a:rPr lang="en-US" dirty="0"/>
              <a:t>82 Established RA participants</a:t>
            </a:r>
          </a:p>
        </p:txBody>
      </p:sp>
      <p:cxnSp>
        <p:nvCxnSpPr>
          <p:cNvPr id="17" name="Straight Arrow Connector 16">
            <a:extLst>
              <a:ext uri="{FF2B5EF4-FFF2-40B4-BE49-F238E27FC236}">
                <a16:creationId xmlns:a16="http://schemas.microsoft.com/office/drawing/2014/main" id="{7FDA4B8D-821B-A087-AD38-1C8D5A24AB5A}"/>
              </a:ext>
            </a:extLst>
          </p:cNvPr>
          <p:cNvCxnSpPr>
            <a:cxnSpLocks/>
          </p:cNvCxnSpPr>
          <p:nvPr/>
        </p:nvCxnSpPr>
        <p:spPr>
          <a:xfrm>
            <a:off x="4030072" y="2001448"/>
            <a:ext cx="416560" cy="0"/>
          </a:xfrm>
          <a:prstGeom prst="straightConnector1">
            <a:avLst/>
          </a:prstGeom>
          <a:ln w="349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7A31C8E-D32F-1D49-9ACB-F66F93BD4E02}"/>
              </a:ext>
            </a:extLst>
          </p:cNvPr>
          <p:cNvGrpSpPr/>
          <p:nvPr/>
        </p:nvGrpSpPr>
        <p:grpSpPr>
          <a:xfrm>
            <a:off x="9583180" y="4445429"/>
            <a:ext cx="1031051" cy="551896"/>
            <a:chOff x="9583180" y="4445429"/>
            <a:chExt cx="1031051" cy="551896"/>
          </a:xfrm>
        </p:grpSpPr>
        <p:sp>
          <p:nvSpPr>
            <p:cNvPr id="19" name="TextBox 18">
              <a:extLst>
                <a:ext uri="{FF2B5EF4-FFF2-40B4-BE49-F238E27FC236}">
                  <a16:creationId xmlns:a16="http://schemas.microsoft.com/office/drawing/2014/main" id="{9BAEB72E-4D58-3545-ED8B-25895CFB75F5}"/>
                </a:ext>
              </a:extLst>
            </p:cNvPr>
            <p:cNvSpPr txBox="1"/>
            <p:nvPr/>
          </p:nvSpPr>
          <p:spPr>
            <a:xfrm rot="19780374">
              <a:off x="9583180" y="4627993"/>
              <a:ext cx="1031051" cy="369332"/>
            </a:xfrm>
            <a:prstGeom prst="rect">
              <a:avLst/>
            </a:prstGeom>
            <a:noFill/>
          </p:spPr>
          <p:txBody>
            <a:bodyPr wrap="none" rtlCol="0">
              <a:spAutoFit/>
            </a:bodyPr>
            <a:lstStyle/>
            <a:p>
              <a:r>
                <a:rPr lang="en-US" dirty="0"/>
                <a:t>BRI-456</a:t>
              </a:r>
            </a:p>
          </p:txBody>
        </p:sp>
        <p:cxnSp>
          <p:nvCxnSpPr>
            <p:cNvPr id="22" name="Straight Connector 21">
              <a:extLst>
                <a:ext uri="{FF2B5EF4-FFF2-40B4-BE49-F238E27FC236}">
                  <a16:creationId xmlns:a16="http://schemas.microsoft.com/office/drawing/2014/main" id="{984C6008-DA9C-D68D-BC83-C4B1EDF69008}"/>
                </a:ext>
              </a:extLst>
            </p:cNvPr>
            <p:cNvCxnSpPr/>
            <p:nvPr/>
          </p:nvCxnSpPr>
          <p:spPr>
            <a:xfrm>
              <a:off x="10098706" y="4445429"/>
              <a:ext cx="0" cy="177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071B054-73C8-7DB7-5B28-4BD7451D6FB1}"/>
              </a:ext>
            </a:extLst>
          </p:cNvPr>
          <p:cNvGrpSpPr/>
          <p:nvPr/>
        </p:nvGrpSpPr>
        <p:grpSpPr>
          <a:xfrm>
            <a:off x="363314" y="4447037"/>
            <a:ext cx="1031051" cy="551896"/>
            <a:chOff x="9583180" y="4445429"/>
            <a:chExt cx="1031051" cy="551896"/>
          </a:xfrm>
        </p:grpSpPr>
        <p:sp>
          <p:nvSpPr>
            <p:cNvPr id="25" name="TextBox 24">
              <a:extLst>
                <a:ext uri="{FF2B5EF4-FFF2-40B4-BE49-F238E27FC236}">
                  <a16:creationId xmlns:a16="http://schemas.microsoft.com/office/drawing/2014/main" id="{15815A93-B909-2FFD-78FE-CCE7516F07DD}"/>
                </a:ext>
              </a:extLst>
            </p:cNvPr>
            <p:cNvSpPr txBox="1"/>
            <p:nvPr/>
          </p:nvSpPr>
          <p:spPr>
            <a:xfrm rot="19780374">
              <a:off x="9583180" y="4627993"/>
              <a:ext cx="1031051" cy="369332"/>
            </a:xfrm>
            <a:prstGeom prst="rect">
              <a:avLst/>
            </a:prstGeom>
            <a:noFill/>
          </p:spPr>
          <p:txBody>
            <a:bodyPr wrap="none" rtlCol="0">
              <a:spAutoFit/>
            </a:bodyPr>
            <a:lstStyle/>
            <a:p>
              <a:r>
                <a:rPr lang="en-US" dirty="0"/>
                <a:t>BRI-552</a:t>
              </a:r>
            </a:p>
          </p:txBody>
        </p:sp>
        <p:cxnSp>
          <p:nvCxnSpPr>
            <p:cNvPr id="26" name="Straight Connector 25">
              <a:extLst>
                <a:ext uri="{FF2B5EF4-FFF2-40B4-BE49-F238E27FC236}">
                  <a16:creationId xmlns:a16="http://schemas.microsoft.com/office/drawing/2014/main" id="{3AFBD9D1-3504-0B7D-F302-A75C72616AD8}"/>
                </a:ext>
              </a:extLst>
            </p:cNvPr>
            <p:cNvCxnSpPr/>
            <p:nvPr/>
          </p:nvCxnSpPr>
          <p:spPr>
            <a:xfrm>
              <a:off x="10098706" y="4445429"/>
              <a:ext cx="0" cy="177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5011B1A-1380-2249-003C-F5EC2119882B}"/>
              </a:ext>
            </a:extLst>
          </p:cNvPr>
          <p:cNvSpPr txBox="1"/>
          <p:nvPr/>
        </p:nvSpPr>
        <p:spPr>
          <a:xfrm>
            <a:off x="1027358" y="5400344"/>
            <a:ext cx="9674629" cy="830997"/>
          </a:xfrm>
          <a:prstGeom prst="rect">
            <a:avLst/>
          </a:prstGeom>
          <a:noFill/>
        </p:spPr>
        <p:txBody>
          <a:bodyPr wrap="square">
            <a:spAutoFit/>
          </a:bodyPr>
          <a:lstStyle/>
          <a:p>
            <a:r>
              <a:rPr kumimoji="1" lang="en-US" altLang="zh-CN" sz="2400" i="1" dirty="0"/>
              <a:t>This could possibly explain the diverse clinical responses to the same targeted therapies.</a:t>
            </a:r>
          </a:p>
        </p:txBody>
      </p:sp>
      <p:pic>
        <p:nvPicPr>
          <p:cNvPr id="28" name="Picture 27" descr="A blue and orange squares&#10;&#10;AI-generated content may be incorrect.">
            <a:extLst>
              <a:ext uri="{FF2B5EF4-FFF2-40B4-BE49-F238E27FC236}">
                <a16:creationId xmlns:a16="http://schemas.microsoft.com/office/drawing/2014/main" id="{06F8DF19-15C0-0198-91AC-535670E9B66D}"/>
              </a:ext>
            </a:extLst>
          </p:cNvPr>
          <p:cNvPicPr>
            <a:picLocks noChangeAspect="1"/>
          </p:cNvPicPr>
          <p:nvPr/>
        </p:nvPicPr>
        <p:blipFill>
          <a:blip r:embed="rId3"/>
          <a:srcRect l="86796" b="24268"/>
          <a:stretch/>
        </p:blipFill>
        <p:spPr>
          <a:xfrm>
            <a:off x="8237301" y="4458068"/>
            <a:ext cx="992499" cy="830997"/>
          </a:xfrm>
          <a:prstGeom prst="rect">
            <a:avLst/>
          </a:prstGeom>
        </p:spPr>
      </p:pic>
    </p:spTree>
    <p:extLst>
      <p:ext uri="{BB962C8B-B14F-4D97-AF65-F5344CB8AC3E}">
        <p14:creationId xmlns:p14="http://schemas.microsoft.com/office/powerpoint/2010/main" val="73957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5D650-423C-FA3B-5DDF-04EE6786E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A8E06-9E6F-9C3B-39BA-518ADD322D9F}"/>
              </a:ext>
            </a:extLst>
          </p:cNvPr>
          <p:cNvSpPr>
            <a:spLocks noGrp="1"/>
          </p:cNvSpPr>
          <p:nvPr>
            <p:ph type="title"/>
          </p:nvPr>
        </p:nvSpPr>
        <p:spPr/>
        <p:txBody>
          <a:bodyPr/>
          <a:lstStyle/>
          <a:p>
            <a:r>
              <a:rPr lang="en-US" dirty="0"/>
              <a:t>Outlook</a:t>
            </a:r>
          </a:p>
        </p:txBody>
      </p:sp>
      <p:grpSp>
        <p:nvGrpSpPr>
          <p:cNvPr id="167" name="Group 166">
            <a:extLst>
              <a:ext uri="{FF2B5EF4-FFF2-40B4-BE49-F238E27FC236}">
                <a16:creationId xmlns:a16="http://schemas.microsoft.com/office/drawing/2014/main" id="{4105B239-4B4B-11C0-5EFC-C84CA1D27EEA}"/>
              </a:ext>
            </a:extLst>
          </p:cNvPr>
          <p:cNvGrpSpPr/>
          <p:nvPr/>
        </p:nvGrpSpPr>
        <p:grpSpPr>
          <a:xfrm>
            <a:off x="1487819" y="1683205"/>
            <a:ext cx="9961663" cy="4572000"/>
            <a:chOff x="6546706" y="2074164"/>
            <a:chExt cx="9961663" cy="4572000"/>
          </a:xfrm>
        </p:grpSpPr>
        <p:grpSp>
          <p:nvGrpSpPr>
            <p:cNvPr id="5" name="Group 4">
              <a:extLst>
                <a:ext uri="{FF2B5EF4-FFF2-40B4-BE49-F238E27FC236}">
                  <a16:creationId xmlns:a16="http://schemas.microsoft.com/office/drawing/2014/main" id="{6B6671F9-B19F-8242-311D-FD174211A176}"/>
                </a:ext>
              </a:extLst>
            </p:cNvPr>
            <p:cNvGrpSpPr/>
            <p:nvPr/>
          </p:nvGrpSpPr>
          <p:grpSpPr>
            <a:xfrm>
              <a:off x="6546706" y="2074164"/>
              <a:ext cx="4664615" cy="4572000"/>
              <a:chOff x="-401980" y="1598200"/>
              <a:chExt cx="2129820" cy="1086507"/>
            </a:xfrm>
          </p:grpSpPr>
          <p:sp>
            <p:nvSpPr>
              <p:cNvPr id="97" name="TextBox 96">
                <a:extLst>
                  <a:ext uri="{FF2B5EF4-FFF2-40B4-BE49-F238E27FC236}">
                    <a16:creationId xmlns:a16="http://schemas.microsoft.com/office/drawing/2014/main" id="{00D3E2E2-DC65-AA98-98FB-0AAE19CC1B94}"/>
                  </a:ext>
                </a:extLst>
              </p:cNvPr>
              <p:cNvSpPr txBox="1"/>
              <p:nvPr/>
            </p:nvSpPr>
            <p:spPr>
              <a:xfrm>
                <a:off x="-186245" y="1634341"/>
                <a:ext cx="1643421" cy="124340"/>
              </a:xfrm>
              <a:prstGeom prst="rect">
                <a:avLst/>
              </a:prstGeom>
              <a:noFill/>
            </p:spPr>
            <p:txBody>
              <a:bodyPr wrap="square" rtlCol="0">
                <a:spAutoFit/>
              </a:bodyPr>
              <a:lstStyle/>
              <a:p>
                <a:pPr algn="ctr"/>
                <a:r>
                  <a:rPr lang="en-US" sz="1400" b="1" dirty="0"/>
                  <a:t>Diverse cell types and mechanisms lead to common phenotype of RA</a:t>
                </a:r>
              </a:p>
            </p:txBody>
          </p:sp>
          <p:sp>
            <p:nvSpPr>
              <p:cNvPr id="98" name="Rounded Rectangle 97">
                <a:extLst>
                  <a:ext uri="{FF2B5EF4-FFF2-40B4-BE49-F238E27FC236}">
                    <a16:creationId xmlns:a16="http://schemas.microsoft.com/office/drawing/2014/main" id="{B3106E38-8B1A-3182-F8E9-40163F1FED51}"/>
                  </a:ext>
                </a:extLst>
              </p:cNvPr>
              <p:cNvSpPr/>
              <p:nvPr/>
            </p:nvSpPr>
            <p:spPr bwMode="auto">
              <a:xfrm>
                <a:off x="-401980" y="1598200"/>
                <a:ext cx="2129820" cy="1086507"/>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6" name="Picture 5" descr="A diagram of a knee joint&#10;&#10;Description automatically generated">
              <a:extLst>
                <a:ext uri="{FF2B5EF4-FFF2-40B4-BE49-F238E27FC236}">
                  <a16:creationId xmlns:a16="http://schemas.microsoft.com/office/drawing/2014/main" id="{C9B04266-BC50-260A-18A3-B790B8F2CBD6}"/>
                </a:ext>
              </a:extLst>
            </p:cNvPr>
            <p:cNvPicPr>
              <a:picLocks noChangeAspect="1"/>
            </p:cNvPicPr>
            <p:nvPr/>
          </p:nvPicPr>
          <p:blipFill rotWithShape="1">
            <a:blip r:embed="rId3"/>
            <a:srcRect l="2585" t="13741" r="65013" b="15171"/>
            <a:stretch/>
          </p:blipFill>
          <p:spPr>
            <a:xfrm>
              <a:off x="8332038" y="3376846"/>
              <a:ext cx="934000" cy="1434365"/>
            </a:xfrm>
            <a:prstGeom prst="rect">
              <a:avLst/>
            </a:prstGeom>
          </p:spPr>
        </p:pic>
        <p:grpSp>
          <p:nvGrpSpPr>
            <p:cNvPr id="7" name="Google Shape;295;p14">
              <a:extLst>
                <a:ext uri="{FF2B5EF4-FFF2-40B4-BE49-F238E27FC236}">
                  <a16:creationId xmlns:a16="http://schemas.microsoft.com/office/drawing/2014/main" id="{B180F294-3D63-165F-846A-65FE90A827D3}"/>
                </a:ext>
              </a:extLst>
            </p:cNvPr>
            <p:cNvGrpSpPr/>
            <p:nvPr/>
          </p:nvGrpSpPr>
          <p:grpSpPr>
            <a:xfrm>
              <a:off x="9277650" y="3296711"/>
              <a:ext cx="681751" cy="321509"/>
              <a:chOff x="5658157" y="4910113"/>
              <a:chExt cx="2010172" cy="969339"/>
            </a:xfrm>
          </p:grpSpPr>
          <p:grpSp>
            <p:nvGrpSpPr>
              <p:cNvPr id="93" name="Google Shape;296;p14">
                <a:extLst>
                  <a:ext uri="{FF2B5EF4-FFF2-40B4-BE49-F238E27FC236}">
                    <a16:creationId xmlns:a16="http://schemas.microsoft.com/office/drawing/2014/main" id="{A066C7F8-DA3C-0D31-9478-9125E4B502D2}"/>
                  </a:ext>
                </a:extLst>
              </p:cNvPr>
              <p:cNvGrpSpPr/>
              <p:nvPr/>
            </p:nvGrpSpPr>
            <p:grpSpPr>
              <a:xfrm>
                <a:off x="6143375" y="4910113"/>
                <a:ext cx="914400" cy="914401"/>
                <a:chOff x="8767890" y="5268760"/>
                <a:chExt cx="914400" cy="914400"/>
              </a:xfrm>
            </p:grpSpPr>
            <p:sp>
              <p:nvSpPr>
                <p:cNvPr id="95" name="Google Shape;297;p14">
                  <a:extLst>
                    <a:ext uri="{FF2B5EF4-FFF2-40B4-BE49-F238E27FC236}">
                      <a16:creationId xmlns:a16="http://schemas.microsoft.com/office/drawing/2014/main" id="{1A167698-7FCD-55B3-F10B-62DA5859558F}"/>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96" name="Google Shape;298;p14">
                  <a:extLst>
                    <a:ext uri="{FF2B5EF4-FFF2-40B4-BE49-F238E27FC236}">
                      <a16:creationId xmlns:a16="http://schemas.microsoft.com/office/drawing/2014/main" id="{ED90EA87-F601-7565-7507-E47DCCEF1B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94" name="Google Shape;299;p14">
                <a:extLst>
                  <a:ext uri="{FF2B5EF4-FFF2-40B4-BE49-F238E27FC236}">
                    <a16:creationId xmlns:a16="http://schemas.microsoft.com/office/drawing/2014/main" id="{773876A4-F707-B4E7-BE62-A27B84D6FD6C}"/>
                  </a:ext>
                </a:extLst>
              </p:cNvPr>
              <p:cNvSpPr txBox="1"/>
              <p:nvPr/>
            </p:nvSpPr>
            <p:spPr>
              <a:xfrm>
                <a:off x="5658157" y="5044430"/>
                <a:ext cx="2010172" cy="8350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12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 name="Google Shape;300;p14">
              <a:extLst>
                <a:ext uri="{FF2B5EF4-FFF2-40B4-BE49-F238E27FC236}">
                  <a16:creationId xmlns:a16="http://schemas.microsoft.com/office/drawing/2014/main" id="{BB372134-D209-2257-00DF-7272AC97DEF0}"/>
                </a:ext>
              </a:extLst>
            </p:cNvPr>
            <p:cNvGrpSpPr/>
            <p:nvPr/>
          </p:nvGrpSpPr>
          <p:grpSpPr>
            <a:xfrm>
              <a:off x="9284110" y="4606578"/>
              <a:ext cx="719382" cy="483482"/>
              <a:chOff x="6976650" y="1117840"/>
              <a:chExt cx="2121124" cy="1457686"/>
            </a:xfrm>
          </p:grpSpPr>
          <p:sp>
            <p:nvSpPr>
              <p:cNvPr id="90" name="Google Shape;301;p14">
                <a:extLst>
                  <a:ext uri="{FF2B5EF4-FFF2-40B4-BE49-F238E27FC236}">
                    <a16:creationId xmlns:a16="http://schemas.microsoft.com/office/drawing/2014/main" id="{2E9B18DA-71F4-ADC8-1034-7802137B599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91" name="Google Shape;302;p14">
                <a:extLst>
                  <a:ext uri="{FF2B5EF4-FFF2-40B4-BE49-F238E27FC236}">
                    <a16:creationId xmlns:a16="http://schemas.microsoft.com/office/drawing/2014/main" id="{8AF8DF10-3C23-1480-2E2A-0F5C24970E7B}"/>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92" name="Google Shape;303;p14">
                <a:extLst>
                  <a:ext uri="{FF2B5EF4-FFF2-40B4-BE49-F238E27FC236}">
                    <a16:creationId xmlns:a16="http://schemas.microsoft.com/office/drawing/2014/main" id="{3FFA827E-DF30-46D2-1456-A4A1C331E500}"/>
                  </a:ext>
                </a:extLst>
              </p:cNvPr>
              <p:cNvSpPr txBox="1"/>
              <p:nvPr/>
            </p:nvSpPr>
            <p:spPr>
              <a:xfrm>
                <a:off x="6976650" y="1134335"/>
                <a:ext cx="2121124" cy="14411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1200" dirty="0">
                  <a:latin typeface="Arial" panose="020B0604020202020204" pitchFamily="34" charset="0"/>
                  <a:cs typeface="Arial" panose="020B0604020202020204" pitchFamily="34" charset="0"/>
                </a:endParaRPr>
              </a:p>
            </p:txBody>
          </p:sp>
        </p:grpSp>
        <p:grpSp>
          <p:nvGrpSpPr>
            <p:cNvPr id="9" name="Google Shape;312;p14">
              <a:extLst>
                <a:ext uri="{FF2B5EF4-FFF2-40B4-BE49-F238E27FC236}">
                  <a16:creationId xmlns:a16="http://schemas.microsoft.com/office/drawing/2014/main" id="{7778D178-5AA8-EA8B-9A5F-A1A270A7B0E8}"/>
                </a:ext>
              </a:extLst>
            </p:cNvPr>
            <p:cNvGrpSpPr/>
            <p:nvPr/>
          </p:nvGrpSpPr>
          <p:grpSpPr>
            <a:xfrm>
              <a:off x="7398281" y="4583818"/>
              <a:ext cx="731464" cy="503811"/>
              <a:chOff x="7300323" y="3572476"/>
              <a:chExt cx="2156747" cy="1518970"/>
            </a:xfrm>
          </p:grpSpPr>
          <p:grpSp>
            <p:nvGrpSpPr>
              <p:cNvPr id="86" name="Google Shape;313;p14">
                <a:extLst>
                  <a:ext uri="{FF2B5EF4-FFF2-40B4-BE49-F238E27FC236}">
                    <a16:creationId xmlns:a16="http://schemas.microsoft.com/office/drawing/2014/main" id="{50555018-68C6-6B9A-B4F1-AE9A3A08FB59}"/>
                  </a:ext>
                </a:extLst>
              </p:cNvPr>
              <p:cNvGrpSpPr/>
              <p:nvPr/>
            </p:nvGrpSpPr>
            <p:grpSpPr>
              <a:xfrm>
                <a:off x="8009957" y="3572476"/>
                <a:ext cx="914400" cy="942232"/>
                <a:chOff x="7997744" y="3530713"/>
                <a:chExt cx="914400" cy="942231"/>
              </a:xfrm>
            </p:grpSpPr>
            <p:sp>
              <p:nvSpPr>
                <p:cNvPr id="88" name="Google Shape;314;p14">
                  <a:extLst>
                    <a:ext uri="{FF2B5EF4-FFF2-40B4-BE49-F238E27FC236}">
                      <a16:creationId xmlns:a16="http://schemas.microsoft.com/office/drawing/2014/main" id="{600DF050-975C-3EB6-55CB-A0EDF6583EBA}"/>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89" name="Google Shape;315;p14">
                  <a:extLst>
                    <a:ext uri="{FF2B5EF4-FFF2-40B4-BE49-F238E27FC236}">
                      <a16:creationId xmlns:a16="http://schemas.microsoft.com/office/drawing/2014/main" id="{C57D5471-9198-0ED6-234C-A954283EFB5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87" name="Google Shape;316;p14">
                <a:extLst>
                  <a:ext uri="{FF2B5EF4-FFF2-40B4-BE49-F238E27FC236}">
                    <a16:creationId xmlns:a16="http://schemas.microsoft.com/office/drawing/2014/main" id="{8AA2EE31-8070-C99A-3DBF-D66B894A3445}"/>
                  </a:ext>
                </a:extLst>
              </p:cNvPr>
              <p:cNvSpPr txBox="1"/>
              <p:nvPr/>
            </p:nvSpPr>
            <p:spPr>
              <a:xfrm>
                <a:off x="7300323" y="3650248"/>
                <a:ext cx="2156747" cy="14411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12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0" name="Google Shape;321;p14">
              <a:extLst>
                <a:ext uri="{FF2B5EF4-FFF2-40B4-BE49-F238E27FC236}">
                  <a16:creationId xmlns:a16="http://schemas.microsoft.com/office/drawing/2014/main" id="{DAAC3B25-051B-C2BB-8C26-5B8485B1A1B0}"/>
                </a:ext>
              </a:extLst>
            </p:cNvPr>
            <p:cNvGrpSpPr/>
            <p:nvPr/>
          </p:nvGrpSpPr>
          <p:grpSpPr>
            <a:xfrm>
              <a:off x="8208670" y="3000509"/>
              <a:ext cx="1053335" cy="303287"/>
              <a:chOff x="5240403" y="3629701"/>
              <a:chExt cx="3105797" cy="914402"/>
            </a:xfrm>
          </p:grpSpPr>
          <p:sp>
            <p:nvSpPr>
              <p:cNvPr id="83" name="Google Shape;322;p14">
                <a:extLst>
                  <a:ext uri="{FF2B5EF4-FFF2-40B4-BE49-F238E27FC236}">
                    <a16:creationId xmlns:a16="http://schemas.microsoft.com/office/drawing/2014/main" id="{F2BC0197-49BB-74A3-325C-8C8C9F4478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84" name="Google Shape;323;p14">
                <a:extLst>
                  <a:ext uri="{FF2B5EF4-FFF2-40B4-BE49-F238E27FC236}">
                    <a16:creationId xmlns:a16="http://schemas.microsoft.com/office/drawing/2014/main" id="{73AF4BF0-B759-345A-84C0-ACEF4C6FC87B}"/>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85" name="Google Shape;324;p14">
                <a:extLst>
                  <a:ext uri="{FF2B5EF4-FFF2-40B4-BE49-F238E27FC236}">
                    <a16:creationId xmlns:a16="http://schemas.microsoft.com/office/drawing/2014/main" id="{785C4A7F-F264-5101-5643-244419F453C6}"/>
                  </a:ext>
                </a:extLst>
              </p:cNvPr>
              <p:cNvSpPr txBox="1"/>
              <p:nvPr/>
            </p:nvSpPr>
            <p:spPr>
              <a:xfrm>
                <a:off x="5240403" y="3676276"/>
                <a:ext cx="3105797" cy="8350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1200" dirty="0">
                  <a:latin typeface="Arial" panose="020B0604020202020204" pitchFamily="34" charset="0"/>
                  <a:cs typeface="Arial" panose="020B0604020202020204" pitchFamily="34" charset="0"/>
                </a:endParaRPr>
              </a:p>
            </p:txBody>
          </p:sp>
        </p:grpSp>
        <p:grpSp>
          <p:nvGrpSpPr>
            <p:cNvPr id="11" name="Google Shape;325;p14">
              <a:extLst>
                <a:ext uri="{FF2B5EF4-FFF2-40B4-BE49-F238E27FC236}">
                  <a16:creationId xmlns:a16="http://schemas.microsoft.com/office/drawing/2014/main" id="{53D3D52C-87B5-0683-9A1E-6C25049B84FF}"/>
                </a:ext>
              </a:extLst>
            </p:cNvPr>
            <p:cNvGrpSpPr/>
            <p:nvPr/>
          </p:nvGrpSpPr>
          <p:grpSpPr>
            <a:xfrm>
              <a:off x="8408845" y="4968816"/>
              <a:ext cx="668006" cy="501830"/>
              <a:chOff x="7367767" y="3647440"/>
              <a:chExt cx="1969641" cy="1512997"/>
            </a:xfrm>
          </p:grpSpPr>
          <p:grpSp>
            <p:nvGrpSpPr>
              <p:cNvPr id="79" name="Google Shape;326;p14">
                <a:extLst>
                  <a:ext uri="{FF2B5EF4-FFF2-40B4-BE49-F238E27FC236}">
                    <a16:creationId xmlns:a16="http://schemas.microsoft.com/office/drawing/2014/main" id="{D0CBC404-2D21-3176-7357-7359F5853F25}"/>
                  </a:ext>
                </a:extLst>
              </p:cNvPr>
              <p:cNvGrpSpPr/>
              <p:nvPr/>
            </p:nvGrpSpPr>
            <p:grpSpPr>
              <a:xfrm>
                <a:off x="7936643" y="3647440"/>
                <a:ext cx="914400" cy="925830"/>
                <a:chOff x="7924430" y="3605677"/>
                <a:chExt cx="914400" cy="925829"/>
              </a:xfrm>
            </p:grpSpPr>
            <p:sp>
              <p:nvSpPr>
                <p:cNvPr id="81" name="Google Shape;327;p14">
                  <a:extLst>
                    <a:ext uri="{FF2B5EF4-FFF2-40B4-BE49-F238E27FC236}">
                      <a16:creationId xmlns:a16="http://schemas.microsoft.com/office/drawing/2014/main" id="{E36E4800-DEA4-82EE-DC45-ED6112DC3010}"/>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82" name="Google Shape;328;p14">
                  <a:extLst>
                    <a:ext uri="{FF2B5EF4-FFF2-40B4-BE49-F238E27FC236}">
                      <a16:creationId xmlns:a16="http://schemas.microsoft.com/office/drawing/2014/main" id="{DA16612F-4A44-DBDE-7821-164A90F5DE47}"/>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80" name="Google Shape;329;p14">
                <a:extLst>
                  <a:ext uri="{FF2B5EF4-FFF2-40B4-BE49-F238E27FC236}">
                    <a16:creationId xmlns:a16="http://schemas.microsoft.com/office/drawing/2014/main" id="{3CF2F819-6BAB-841C-F626-B879B342613E}"/>
                  </a:ext>
                </a:extLst>
              </p:cNvPr>
              <p:cNvSpPr txBox="1"/>
              <p:nvPr/>
            </p:nvSpPr>
            <p:spPr>
              <a:xfrm>
                <a:off x="7367767" y="3719242"/>
                <a:ext cx="1969641" cy="14411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12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330;p14">
              <a:extLst>
                <a:ext uri="{FF2B5EF4-FFF2-40B4-BE49-F238E27FC236}">
                  <a16:creationId xmlns:a16="http://schemas.microsoft.com/office/drawing/2014/main" id="{3E422FFB-3AD9-A710-6252-EB002E13640F}"/>
                </a:ext>
              </a:extLst>
            </p:cNvPr>
            <p:cNvGrpSpPr/>
            <p:nvPr/>
          </p:nvGrpSpPr>
          <p:grpSpPr>
            <a:xfrm>
              <a:off x="9436785" y="3982595"/>
              <a:ext cx="721141" cy="502221"/>
              <a:chOff x="7190492" y="1117840"/>
              <a:chExt cx="2126312" cy="1514184"/>
            </a:xfrm>
          </p:grpSpPr>
          <p:sp>
            <p:nvSpPr>
              <p:cNvPr id="76" name="Google Shape;331;p14">
                <a:extLst>
                  <a:ext uri="{FF2B5EF4-FFF2-40B4-BE49-F238E27FC236}">
                    <a16:creationId xmlns:a16="http://schemas.microsoft.com/office/drawing/2014/main" id="{AD0B0DDD-30B2-2B00-0DDA-F51B3C91F590}"/>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77" name="Google Shape;332;p14">
                <a:extLst>
                  <a:ext uri="{FF2B5EF4-FFF2-40B4-BE49-F238E27FC236}">
                    <a16:creationId xmlns:a16="http://schemas.microsoft.com/office/drawing/2014/main" id="{2E890E4D-5201-0B93-C055-DA8D6ECC1E22}"/>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78" name="Google Shape;333;p14">
                <a:extLst>
                  <a:ext uri="{FF2B5EF4-FFF2-40B4-BE49-F238E27FC236}">
                    <a16:creationId xmlns:a16="http://schemas.microsoft.com/office/drawing/2014/main" id="{BBA754F6-1ADF-C432-8BA9-0BD24B3BC505}"/>
                  </a:ext>
                </a:extLst>
              </p:cNvPr>
              <p:cNvSpPr txBox="1"/>
              <p:nvPr/>
            </p:nvSpPr>
            <p:spPr>
              <a:xfrm>
                <a:off x="7190492" y="1190821"/>
                <a:ext cx="2126312" cy="14412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1200" dirty="0">
                  <a:latin typeface="Arial" panose="020B0604020202020204" pitchFamily="34" charset="0"/>
                  <a:cs typeface="Arial" panose="020B0604020202020204" pitchFamily="34" charset="0"/>
                </a:endParaRPr>
              </a:p>
            </p:txBody>
          </p:sp>
        </p:grpSp>
        <p:grpSp>
          <p:nvGrpSpPr>
            <p:cNvPr id="13" name="Google Shape;317;p14">
              <a:extLst>
                <a:ext uri="{FF2B5EF4-FFF2-40B4-BE49-F238E27FC236}">
                  <a16:creationId xmlns:a16="http://schemas.microsoft.com/office/drawing/2014/main" id="{8249A7BE-2104-1066-4072-60FCDA816A8C}"/>
                </a:ext>
              </a:extLst>
            </p:cNvPr>
            <p:cNvGrpSpPr/>
            <p:nvPr/>
          </p:nvGrpSpPr>
          <p:grpSpPr>
            <a:xfrm rot="5400000">
              <a:off x="7575253" y="3242500"/>
              <a:ext cx="279035" cy="1007345"/>
              <a:chOff x="3594451" y="2198657"/>
              <a:chExt cx="999852" cy="3641714"/>
            </a:xfrm>
          </p:grpSpPr>
          <p:sp>
            <p:nvSpPr>
              <p:cNvPr id="73" name="Google Shape;318;p14">
                <a:extLst>
                  <a:ext uri="{FF2B5EF4-FFF2-40B4-BE49-F238E27FC236}">
                    <a16:creationId xmlns:a16="http://schemas.microsoft.com/office/drawing/2014/main" id="{01EC897C-A8F3-4BE8-48EB-0139DE12614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74" name="Google Shape;319;p14">
                <a:extLst>
                  <a:ext uri="{FF2B5EF4-FFF2-40B4-BE49-F238E27FC236}">
                    <a16:creationId xmlns:a16="http://schemas.microsoft.com/office/drawing/2014/main" id="{3C7530DD-C5C9-19ED-6183-4047C9B62E54}"/>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75" name="Google Shape;320;p14">
                <a:extLst>
                  <a:ext uri="{FF2B5EF4-FFF2-40B4-BE49-F238E27FC236}">
                    <a16:creationId xmlns:a16="http://schemas.microsoft.com/office/drawing/2014/main" id="{09A9FCE8-FBDC-90DC-C88B-A179C3283801}"/>
                  </a:ext>
                </a:extLst>
              </p:cNvPr>
              <p:cNvSpPr txBox="1"/>
              <p:nvPr/>
            </p:nvSpPr>
            <p:spPr>
              <a:xfrm rot="16200000">
                <a:off x="2276687" y="3523306"/>
                <a:ext cx="3641714" cy="9924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12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D0D2294A-F648-289B-4DC3-26ECA8CF2585}"/>
                </a:ext>
              </a:extLst>
            </p:cNvPr>
            <p:cNvGrpSpPr/>
            <p:nvPr/>
          </p:nvGrpSpPr>
          <p:grpSpPr>
            <a:xfrm rot="19578620">
              <a:off x="8008513" y="3757726"/>
              <a:ext cx="300571" cy="200669"/>
              <a:chOff x="6530515" y="8747790"/>
              <a:chExt cx="171920" cy="114778"/>
            </a:xfrm>
          </p:grpSpPr>
          <p:cxnSp>
            <p:nvCxnSpPr>
              <p:cNvPr id="69" name="Straight Connector 68">
                <a:extLst>
                  <a:ext uri="{FF2B5EF4-FFF2-40B4-BE49-F238E27FC236}">
                    <a16:creationId xmlns:a16="http://schemas.microsoft.com/office/drawing/2014/main" id="{4C872379-6A91-BB04-955B-B819526FAEAC}"/>
                  </a:ext>
                </a:extLst>
              </p:cNvPr>
              <p:cNvCxnSpPr/>
              <p:nvPr/>
            </p:nvCxnSpPr>
            <p:spPr bwMode="auto">
              <a:xfrm rot="490159">
                <a:off x="6556275" y="8747790"/>
                <a:ext cx="146160" cy="114778"/>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Oval 69">
                <a:extLst>
                  <a:ext uri="{FF2B5EF4-FFF2-40B4-BE49-F238E27FC236}">
                    <a16:creationId xmlns:a16="http://schemas.microsoft.com/office/drawing/2014/main" id="{98A50EE1-3DDE-71B2-4C99-E32A845C660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67185013-F411-7AFE-02CD-7C6393FC5B2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F8FAAB1-6B4D-F513-FFBD-CD4DD70CF55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5" name="Group 14">
              <a:extLst>
                <a:ext uri="{FF2B5EF4-FFF2-40B4-BE49-F238E27FC236}">
                  <a16:creationId xmlns:a16="http://schemas.microsoft.com/office/drawing/2014/main" id="{7F25EA61-BE8D-13CF-3354-A9E5D611B6AA}"/>
                </a:ext>
              </a:extLst>
            </p:cNvPr>
            <p:cNvGrpSpPr/>
            <p:nvPr/>
          </p:nvGrpSpPr>
          <p:grpSpPr>
            <a:xfrm rot="4857027">
              <a:off x="9143250" y="3603690"/>
              <a:ext cx="303783" cy="309848"/>
              <a:chOff x="6530515" y="8737988"/>
              <a:chExt cx="173757" cy="177226"/>
            </a:xfrm>
          </p:grpSpPr>
          <p:cxnSp>
            <p:nvCxnSpPr>
              <p:cNvPr id="65" name="Straight Connector 64">
                <a:extLst>
                  <a:ext uri="{FF2B5EF4-FFF2-40B4-BE49-F238E27FC236}">
                    <a16:creationId xmlns:a16="http://schemas.microsoft.com/office/drawing/2014/main" id="{AD8067A7-8EEC-92CB-8003-12E3599E3415}"/>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Oval 65">
                <a:extLst>
                  <a:ext uri="{FF2B5EF4-FFF2-40B4-BE49-F238E27FC236}">
                    <a16:creationId xmlns:a16="http://schemas.microsoft.com/office/drawing/2014/main" id="{B5EA97E9-1E3A-E17F-B5DC-2E61B523F854}"/>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A1561607-80B5-09F3-6349-C2520A4ED585}"/>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C6112A66-C11A-B66A-109E-A12FDB0326C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6" name="Group 15">
              <a:extLst>
                <a:ext uri="{FF2B5EF4-FFF2-40B4-BE49-F238E27FC236}">
                  <a16:creationId xmlns:a16="http://schemas.microsoft.com/office/drawing/2014/main" id="{108777C4-4334-65C5-8E04-D32CA32B120D}"/>
                </a:ext>
              </a:extLst>
            </p:cNvPr>
            <p:cNvGrpSpPr/>
            <p:nvPr/>
          </p:nvGrpSpPr>
          <p:grpSpPr>
            <a:xfrm rot="2256339">
              <a:off x="8630013" y="3308114"/>
              <a:ext cx="162683" cy="224430"/>
              <a:chOff x="6572738" y="8731561"/>
              <a:chExt cx="93051" cy="128369"/>
            </a:xfrm>
          </p:grpSpPr>
          <p:cxnSp>
            <p:nvCxnSpPr>
              <p:cNvPr id="61" name="Straight Connector 60">
                <a:extLst>
                  <a:ext uri="{FF2B5EF4-FFF2-40B4-BE49-F238E27FC236}">
                    <a16:creationId xmlns:a16="http://schemas.microsoft.com/office/drawing/2014/main" id="{BBE78689-2ABF-A173-2F2E-A362E6E6618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Oval 61">
                <a:extLst>
                  <a:ext uri="{FF2B5EF4-FFF2-40B4-BE49-F238E27FC236}">
                    <a16:creationId xmlns:a16="http://schemas.microsoft.com/office/drawing/2014/main" id="{E5646394-F954-48A8-D5FE-BF2E63FCC4B3}"/>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FB04DBB6-5AC4-5870-2D49-410C14F1EC3D}"/>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AD26FB87-CC6C-47A8-72FD-96109E312179}"/>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7" name="Group 16">
              <a:extLst>
                <a:ext uri="{FF2B5EF4-FFF2-40B4-BE49-F238E27FC236}">
                  <a16:creationId xmlns:a16="http://schemas.microsoft.com/office/drawing/2014/main" id="{A6AA36C4-2F97-725F-0E7A-94D2DEBD5B1D}"/>
                </a:ext>
              </a:extLst>
            </p:cNvPr>
            <p:cNvGrpSpPr/>
            <p:nvPr/>
          </p:nvGrpSpPr>
          <p:grpSpPr>
            <a:xfrm rot="1456876">
              <a:off x="9062194" y="4458895"/>
              <a:ext cx="360265" cy="281661"/>
              <a:chOff x="7664335" y="8845371"/>
              <a:chExt cx="206064" cy="161104"/>
            </a:xfrm>
          </p:grpSpPr>
          <p:grpSp>
            <p:nvGrpSpPr>
              <p:cNvPr id="56" name="Group 55">
                <a:extLst>
                  <a:ext uri="{FF2B5EF4-FFF2-40B4-BE49-F238E27FC236}">
                    <a16:creationId xmlns:a16="http://schemas.microsoft.com/office/drawing/2014/main" id="{34F4CA57-52EB-4ACC-71C4-C371818AE83D}"/>
                  </a:ext>
                </a:extLst>
              </p:cNvPr>
              <p:cNvGrpSpPr/>
              <p:nvPr/>
            </p:nvGrpSpPr>
            <p:grpSpPr>
              <a:xfrm rot="7570668">
                <a:off x="7686815" y="8822891"/>
                <a:ext cx="161104" cy="206064"/>
                <a:chOff x="6588237" y="8800060"/>
                <a:chExt cx="161104" cy="206064"/>
              </a:xfrm>
            </p:grpSpPr>
            <p:cxnSp>
              <p:nvCxnSpPr>
                <p:cNvPr id="59" name="Straight Connector 58">
                  <a:extLst>
                    <a:ext uri="{FF2B5EF4-FFF2-40B4-BE49-F238E27FC236}">
                      <a16:creationId xmlns:a16="http://schemas.microsoft.com/office/drawing/2014/main" id="{CECC7162-A222-C013-0E7A-4D2874AC8806}"/>
                    </a:ext>
                  </a:extLst>
                </p:cNvPr>
                <p:cNvCxnSpPr/>
                <p:nvPr/>
              </p:nvCxnSpPr>
              <p:spPr bwMode="auto">
                <a:xfrm rot="10435787" flipH="1" flipV="1">
                  <a:off x="6630564" y="8800060"/>
                  <a:ext cx="118777" cy="206064"/>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Oval 59">
                  <a:extLst>
                    <a:ext uri="{FF2B5EF4-FFF2-40B4-BE49-F238E27FC236}">
                      <a16:creationId xmlns:a16="http://schemas.microsoft.com/office/drawing/2014/main" id="{01A2480A-2F90-C13C-B842-7BF298B8F280}"/>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7" name="Oval 56">
                <a:extLst>
                  <a:ext uri="{FF2B5EF4-FFF2-40B4-BE49-F238E27FC236}">
                    <a16:creationId xmlns:a16="http://schemas.microsoft.com/office/drawing/2014/main" id="{8DC48B33-ABD9-B81A-1583-CEFB07F5DA32}"/>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Oval 57">
                <a:extLst>
                  <a:ext uri="{FF2B5EF4-FFF2-40B4-BE49-F238E27FC236}">
                    <a16:creationId xmlns:a16="http://schemas.microsoft.com/office/drawing/2014/main" id="{EF4D7174-9DB1-5D98-55C3-74C0BC4272A7}"/>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8" name="Group 17">
              <a:extLst>
                <a:ext uri="{FF2B5EF4-FFF2-40B4-BE49-F238E27FC236}">
                  <a16:creationId xmlns:a16="http://schemas.microsoft.com/office/drawing/2014/main" id="{14EDC890-7BA6-503A-AD60-2BE45847981F}"/>
                </a:ext>
              </a:extLst>
            </p:cNvPr>
            <p:cNvGrpSpPr/>
            <p:nvPr/>
          </p:nvGrpSpPr>
          <p:grpSpPr>
            <a:xfrm>
              <a:off x="9297588" y="4040960"/>
              <a:ext cx="290143" cy="198572"/>
              <a:chOff x="7756091" y="8886589"/>
              <a:chExt cx="165955" cy="113579"/>
            </a:xfrm>
          </p:grpSpPr>
          <p:grpSp>
            <p:nvGrpSpPr>
              <p:cNvPr id="51" name="Group 50">
                <a:extLst>
                  <a:ext uri="{FF2B5EF4-FFF2-40B4-BE49-F238E27FC236}">
                    <a16:creationId xmlns:a16="http://schemas.microsoft.com/office/drawing/2014/main" id="{C19D255D-12D1-1B9A-DAE3-7185B348B3CB}"/>
                  </a:ext>
                </a:extLst>
              </p:cNvPr>
              <p:cNvGrpSpPr/>
              <p:nvPr/>
            </p:nvGrpSpPr>
            <p:grpSpPr>
              <a:xfrm rot="7570668">
                <a:off x="7805480" y="8837200"/>
                <a:ext cx="67177" cy="165955"/>
                <a:chOff x="6588237" y="8765630"/>
                <a:chExt cx="67177" cy="165955"/>
              </a:xfrm>
            </p:grpSpPr>
            <p:cxnSp>
              <p:nvCxnSpPr>
                <p:cNvPr id="54" name="Straight Connector 53">
                  <a:extLst>
                    <a:ext uri="{FF2B5EF4-FFF2-40B4-BE49-F238E27FC236}">
                      <a16:creationId xmlns:a16="http://schemas.microsoft.com/office/drawing/2014/main" id="{46490D07-2995-B211-B9E4-C53F2545FDA4}"/>
                    </a:ext>
                  </a:extLst>
                </p:cNvPr>
                <p:cNvCxnSpPr/>
                <p:nvPr/>
              </p:nvCxnSpPr>
              <p:spPr bwMode="auto">
                <a:xfrm rot="14029332" flipH="1">
                  <a:off x="6571805" y="8847977"/>
                  <a:ext cx="165955" cy="1262"/>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Oval 54">
                  <a:extLst>
                    <a:ext uri="{FF2B5EF4-FFF2-40B4-BE49-F238E27FC236}">
                      <a16:creationId xmlns:a16="http://schemas.microsoft.com/office/drawing/2014/main" id="{AB05781E-748A-3934-76EC-370DBF35804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2" name="Oval 51">
                <a:extLst>
                  <a:ext uri="{FF2B5EF4-FFF2-40B4-BE49-F238E27FC236}">
                    <a16:creationId xmlns:a16="http://schemas.microsoft.com/office/drawing/2014/main" id="{F99021B6-64D4-FA7A-510F-355360326CDC}"/>
                  </a:ext>
                </a:extLst>
              </p:cNvPr>
              <p:cNvSpPr>
                <a:spLocks noChangeAspect="1"/>
              </p:cNvSpPr>
              <p:nvPr/>
            </p:nvSpPr>
            <p:spPr>
              <a:xfrm rot="7570668">
                <a:off x="7770158"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Oval 52">
                <a:extLst>
                  <a:ext uri="{FF2B5EF4-FFF2-40B4-BE49-F238E27FC236}">
                    <a16:creationId xmlns:a16="http://schemas.microsoft.com/office/drawing/2014/main" id="{F67B31FB-2FEF-EED8-767D-41BEF3C81CE8}"/>
                  </a:ext>
                </a:extLst>
              </p:cNvPr>
              <p:cNvSpPr>
                <a:spLocks noChangeAspect="1"/>
              </p:cNvSpPr>
              <p:nvPr/>
            </p:nvSpPr>
            <p:spPr>
              <a:xfrm rot="7570668">
                <a:off x="7860653"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9" name="Group 18">
              <a:extLst>
                <a:ext uri="{FF2B5EF4-FFF2-40B4-BE49-F238E27FC236}">
                  <a16:creationId xmlns:a16="http://schemas.microsoft.com/office/drawing/2014/main" id="{03CEF77E-BC27-E072-D565-184AF5FC9B58}"/>
                </a:ext>
              </a:extLst>
            </p:cNvPr>
            <p:cNvGrpSpPr/>
            <p:nvPr/>
          </p:nvGrpSpPr>
          <p:grpSpPr>
            <a:xfrm rot="5400000">
              <a:off x="8623314" y="4748608"/>
              <a:ext cx="243171" cy="235493"/>
              <a:chOff x="7758721" y="8879803"/>
              <a:chExt cx="139089" cy="134695"/>
            </a:xfrm>
          </p:grpSpPr>
          <p:grpSp>
            <p:nvGrpSpPr>
              <p:cNvPr id="46" name="Group 45">
                <a:extLst>
                  <a:ext uri="{FF2B5EF4-FFF2-40B4-BE49-F238E27FC236}">
                    <a16:creationId xmlns:a16="http://schemas.microsoft.com/office/drawing/2014/main" id="{D75F5E58-4B9D-8DD0-2FCC-D4098A489EA1}"/>
                  </a:ext>
                </a:extLst>
              </p:cNvPr>
              <p:cNvGrpSpPr/>
              <p:nvPr/>
            </p:nvGrpSpPr>
            <p:grpSpPr>
              <a:xfrm rot="7570668">
                <a:off x="7790010" y="8848514"/>
                <a:ext cx="76511" cy="139089"/>
                <a:chOff x="6588237" y="8789034"/>
                <a:chExt cx="76511" cy="139089"/>
              </a:xfrm>
            </p:grpSpPr>
            <p:cxnSp>
              <p:nvCxnSpPr>
                <p:cNvPr id="49" name="Straight Connector 48">
                  <a:extLst>
                    <a:ext uri="{FF2B5EF4-FFF2-40B4-BE49-F238E27FC236}">
                      <a16:creationId xmlns:a16="http://schemas.microsoft.com/office/drawing/2014/main" id="{90DA214A-AF8A-555B-B52D-E4A559270071}"/>
                    </a:ext>
                  </a:extLst>
                </p:cNvPr>
                <p:cNvCxnSpPr/>
                <p:nvPr/>
              </p:nvCxnSpPr>
              <p:spPr bwMode="auto">
                <a:xfrm rot="8629332" flipV="1">
                  <a:off x="6663057" y="8789034"/>
                  <a:ext cx="1691" cy="139089"/>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a:extLst>
                    <a:ext uri="{FF2B5EF4-FFF2-40B4-BE49-F238E27FC236}">
                      <a16:creationId xmlns:a16="http://schemas.microsoft.com/office/drawing/2014/main" id="{375407D5-480D-36F9-54CD-1A906927B6C9}"/>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rgbClr val="FFC000"/>
                    </a:gs>
                    <a:gs pos="83000">
                      <a:srgbClr val="FFC000"/>
                    </a:gs>
                    <a:gs pos="100000">
                      <a:srgbClr val="FFC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7" name="Oval 46">
                <a:extLst>
                  <a:ext uri="{FF2B5EF4-FFF2-40B4-BE49-F238E27FC236}">
                    <a16:creationId xmlns:a16="http://schemas.microsoft.com/office/drawing/2014/main" id="{196A407E-7FEF-CF09-6067-4807C56DBD4B}"/>
                  </a:ext>
                </a:extLst>
              </p:cNvPr>
              <p:cNvSpPr>
                <a:spLocks noChangeAspect="1"/>
              </p:cNvSpPr>
              <p:nvPr/>
            </p:nvSpPr>
            <p:spPr>
              <a:xfrm rot="7570668">
                <a:off x="7812534" y="8987066"/>
                <a:ext cx="27432" cy="27432"/>
              </a:xfrm>
              <a:prstGeom prst="ellipse">
                <a:avLst/>
              </a:prstGeom>
              <a:gradFill flip="none" rotWithShape="1">
                <a:gsLst>
                  <a:gs pos="0">
                    <a:schemeClr val="accent4">
                      <a:lumMod val="5000"/>
                      <a:lumOff val="95000"/>
                    </a:schemeClr>
                  </a:gs>
                  <a:gs pos="74000">
                    <a:srgbClr val="FFC000"/>
                  </a:gs>
                  <a:gs pos="83000">
                    <a:srgbClr val="FFC000"/>
                  </a:gs>
                  <a:gs pos="100000">
                    <a:srgbClr val="FFC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Oval 47">
                <a:extLst>
                  <a:ext uri="{FF2B5EF4-FFF2-40B4-BE49-F238E27FC236}">
                    <a16:creationId xmlns:a16="http://schemas.microsoft.com/office/drawing/2014/main" id="{66A68FB4-713C-05E2-70A0-3A3A7016C800}"/>
                  </a:ext>
                </a:extLst>
              </p:cNvPr>
              <p:cNvSpPr>
                <a:spLocks noChangeAspect="1"/>
              </p:cNvSpPr>
              <p:nvPr/>
            </p:nvSpPr>
            <p:spPr>
              <a:xfrm rot="7570668">
                <a:off x="7768293" y="8967476"/>
                <a:ext cx="27432" cy="27432"/>
              </a:xfrm>
              <a:prstGeom prst="ellipse">
                <a:avLst/>
              </a:prstGeom>
              <a:gradFill flip="none" rotWithShape="1">
                <a:gsLst>
                  <a:gs pos="0">
                    <a:schemeClr val="accent4">
                      <a:lumMod val="5000"/>
                      <a:lumOff val="95000"/>
                    </a:schemeClr>
                  </a:gs>
                  <a:gs pos="74000">
                    <a:srgbClr val="FFC000"/>
                  </a:gs>
                  <a:gs pos="83000">
                    <a:srgbClr val="FFC000"/>
                  </a:gs>
                  <a:gs pos="100000">
                    <a:srgbClr val="FFC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30" name="Group 129">
              <a:extLst>
                <a:ext uri="{FF2B5EF4-FFF2-40B4-BE49-F238E27FC236}">
                  <a16:creationId xmlns:a16="http://schemas.microsoft.com/office/drawing/2014/main" id="{30FF2CA0-B18B-A537-B44D-4E98CB15A7AE}"/>
                </a:ext>
              </a:extLst>
            </p:cNvPr>
            <p:cNvGrpSpPr/>
            <p:nvPr/>
          </p:nvGrpSpPr>
          <p:grpSpPr>
            <a:xfrm rot="20673305">
              <a:off x="8049093" y="4479259"/>
              <a:ext cx="327766" cy="194625"/>
              <a:chOff x="7316743" y="4087807"/>
              <a:chExt cx="274320" cy="162889"/>
            </a:xfrm>
          </p:grpSpPr>
          <p:grpSp>
            <p:nvGrpSpPr>
              <p:cNvPr id="20" name="Group 19">
                <a:extLst>
                  <a:ext uri="{FF2B5EF4-FFF2-40B4-BE49-F238E27FC236}">
                    <a16:creationId xmlns:a16="http://schemas.microsoft.com/office/drawing/2014/main" id="{0BE6678F-4460-1459-A977-2F893B93889A}"/>
                  </a:ext>
                </a:extLst>
              </p:cNvPr>
              <p:cNvGrpSpPr/>
              <p:nvPr/>
            </p:nvGrpSpPr>
            <p:grpSpPr>
              <a:xfrm rot="10800000">
                <a:off x="7316743" y="4087807"/>
                <a:ext cx="274320" cy="83191"/>
                <a:chOff x="7736638" y="8943314"/>
                <a:chExt cx="187474" cy="56854"/>
              </a:xfrm>
            </p:grpSpPr>
            <p:cxnSp>
              <p:nvCxnSpPr>
                <p:cNvPr id="44" name="Straight Connector 43">
                  <a:extLst>
                    <a:ext uri="{FF2B5EF4-FFF2-40B4-BE49-F238E27FC236}">
                      <a16:creationId xmlns:a16="http://schemas.microsoft.com/office/drawing/2014/main" id="{739B9991-5374-575B-A4AF-1EACD21A1F45}"/>
                    </a:ext>
                  </a:extLst>
                </p:cNvPr>
                <p:cNvCxnSpPr/>
                <p:nvPr/>
              </p:nvCxnSpPr>
              <p:spPr bwMode="auto">
                <a:xfrm flipH="1">
                  <a:off x="7736638" y="8943314"/>
                  <a:ext cx="18747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44">
                  <a:extLst>
                    <a:ext uri="{FF2B5EF4-FFF2-40B4-BE49-F238E27FC236}">
                      <a16:creationId xmlns:a16="http://schemas.microsoft.com/office/drawing/2014/main" id="{A0E1035F-AD48-F8C7-FDE0-E252FC8CD9A8}"/>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1" name="Oval 20">
                <a:extLst>
                  <a:ext uri="{FF2B5EF4-FFF2-40B4-BE49-F238E27FC236}">
                    <a16:creationId xmlns:a16="http://schemas.microsoft.com/office/drawing/2014/main" id="{9CE9F29A-139F-969B-78DE-8AF287022285}"/>
                  </a:ext>
                </a:extLst>
              </p:cNvPr>
              <p:cNvSpPr>
                <a:spLocks noChangeAspect="1"/>
              </p:cNvSpPr>
              <p:nvPr/>
            </p:nvSpPr>
            <p:spPr>
              <a:xfrm rot="18370668">
                <a:off x="7373572" y="4210556"/>
                <a:ext cx="40140" cy="40140"/>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Oval 21">
                <a:extLst>
                  <a:ext uri="{FF2B5EF4-FFF2-40B4-BE49-F238E27FC236}">
                    <a16:creationId xmlns:a16="http://schemas.microsoft.com/office/drawing/2014/main" id="{644A830F-DFB5-071B-74E0-8FD06346635F}"/>
                  </a:ext>
                </a:extLst>
              </p:cNvPr>
              <p:cNvSpPr>
                <a:spLocks noChangeAspect="1"/>
              </p:cNvSpPr>
              <p:nvPr/>
            </p:nvSpPr>
            <p:spPr>
              <a:xfrm rot="18370668">
                <a:off x="7471827" y="4208347"/>
                <a:ext cx="40140" cy="40140"/>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cxnSp>
          <p:nvCxnSpPr>
            <p:cNvPr id="23" name="Straight Connector 22">
              <a:extLst>
                <a:ext uri="{FF2B5EF4-FFF2-40B4-BE49-F238E27FC236}">
                  <a16:creationId xmlns:a16="http://schemas.microsoft.com/office/drawing/2014/main" id="{B791E66A-B9AE-A802-54DE-DF71F2A75ED0}"/>
                </a:ext>
              </a:extLst>
            </p:cNvPr>
            <p:cNvCxnSpPr/>
            <p:nvPr/>
          </p:nvCxnSpPr>
          <p:spPr bwMode="auto">
            <a:xfrm>
              <a:off x="7328973" y="3645598"/>
              <a:ext cx="190311" cy="43731"/>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3">
              <a:extLst>
                <a:ext uri="{FF2B5EF4-FFF2-40B4-BE49-F238E27FC236}">
                  <a16:creationId xmlns:a16="http://schemas.microsoft.com/office/drawing/2014/main" id="{AFF64581-0441-5E72-355B-29D7EBD6971E}"/>
                </a:ext>
              </a:extLst>
            </p:cNvPr>
            <p:cNvGrpSpPr/>
            <p:nvPr/>
          </p:nvGrpSpPr>
          <p:grpSpPr>
            <a:xfrm>
              <a:off x="6723455" y="3049521"/>
              <a:ext cx="649792" cy="827077"/>
              <a:chOff x="5466272" y="8090697"/>
              <a:chExt cx="371666" cy="473069"/>
            </a:xfrm>
          </p:grpSpPr>
          <p:pic>
            <p:nvPicPr>
              <p:cNvPr id="40" name="Graphic 39" descr="Group of men with solid fill">
                <a:extLst>
                  <a:ext uri="{FF2B5EF4-FFF2-40B4-BE49-F238E27FC236}">
                    <a16:creationId xmlns:a16="http://schemas.microsoft.com/office/drawing/2014/main" id="{D2FFECCD-1185-C685-9979-6239347365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41" name="Group 40">
                <a:extLst>
                  <a:ext uri="{FF2B5EF4-FFF2-40B4-BE49-F238E27FC236}">
                    <a16:creationId xmlns:a16="http://schemas.microsoft.com/office/drawing/2014/main" id="{F80D1CED-9582-D051-17B7-5641BC5A05DF}"/>
                  </a:ext>
                </a:extLst>
              </p:cNvPr>
              <p:cNvGrpSpPr>
                <a:grpSpLocks noChangeAspect="1"/>
              </p:cNvGrpSpPr>
              <p:nvPr/>
            </p:nvGrpSpPr>
            <p:grpSpPr>
              <a:xfrm>
                <a:off x="5541157" y="8090697"/>
                <a:ext cx="209869" cy="91442"/>
                <a:chOff x="5828129" y="7499991"/>
                <a:chExt cx="816395" cy="276020"/>
              </a:xfrm>
            </p:grpSpPr>
            <p:sp>
              <p:nvSpPr>
                <p:cNvPr id="42" name="Freeform 41">
                  <a:extLst>
                    <a:ext uri="{FF2B5EF4-FFF2-40B4-BE49-F238E27FC236}">
                      <a16:creationId xmlns:a16="http://schemas.microsoft.com/office/drawing/2014/main" id="{A0DD2C77-8CF3-806C-564E-EA5B2D8769E3}"/>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43" name="Freeform 42">
                  <a:extLst>
                    <a:ext uri="{FF2B5EF4-FFF2-40B4-BE49-F238E27FC236}">
                      <a16:creationId xmlns:a16="http://schemas.microsoft.com/office/drawing/2014/main" id="{38A9EF1B-C173-0919-6CAB-4603857CD859}"/>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grpSp>
        </p:grpSp>
        <p:grpSp>
          <p:nvGrpSpPr>
            <p:cNvPr id="34" name="Group 33">
              <a:extLst>
                <a:ext uri="{FF2B5EF4-FFF2-40B4-BE49-F238E27FC236}">
                  <a16:creationId xmlns:a16="http://schemas.microsoft.com/office/drawing/2014/main" id="{6617115F-CF25-BD87-8B84-EF98C001B382}"/>
                </a:ext>
              </a:extLst>
            </p:cNvPr>
            <p:cNvGrpSpPr/>
            <p:nvPr/>
          </p:nvGrpSpPr>
          <p:grpSpPr>
            <a:xfrm>
              <a:off x="8408838" y="5705931"/>
              <a:ext cx="649791" cy="857215"/>
              <a:chOff x="5460999" y="8090706"/>
              <a:chExt cx="371666" cy="490307"/>
            </a:xfrm>
          </p:grpSpPr>
          <p:pic>
            <p:nvPicPr>
              <p:cNvPr id="36" name="Graphic 35" descr="Group of men with solid fill">
                <a:extLst>
                  <a:ext uri="{FF2B5EF4-FFF2-40B4-BE49-F238E27FC236}">
                    <a16:creationId xmlns:a16="http://schemas.microsoft.com/office/drawing/2014/main" id="{47C1D034-0051-DC70-48EA-C3210BE33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0999" y="8209347"/>
                <a:ext cx="371666" cy="371666"/>
              </a:xfrm>
              <a:prstGeom prst="rect">
                <a:avLst/>
              </a:prstGeom>
            </p:spPr>
          </p:pic>
          <p:grpSp>
            <p:nvGrpSpPr>
              <p:cNvPr id="37" name="Group 36">
                <a:extLst>
                  <a:ext uri="{FF2B5EF4-FFF2-40B4-BE49-F238E27FC236}">
                    <a16:creationId xmlns:a16="http://schemas.microsoft.com/office/drawing/2014/main" id="{F9F1682B-7541-FB6D-851E-FFBF05CCC26C}"/>
                  </a:ext>
                </a:extLst>
              </p:cNvPr>
              <p:cNvGrpSpPr>
                <a:grpSpLocks noChangeAspect="1"/>
              </p:cNvGrpSpPr>
              <p:nvPr/>
            </p:nvGrpSpPr>
            <p:grpSpPr>
              <a:xfrm>
                <a:off x="5541157" y="8090706"/>
                <a:ext cx="209869" cy="91440"/>
                <a:chOff x="5828129" y="7499991"/>
                <a:chExt cx="816395" cy="276013"/>
              </a:xfrm>
            </p:grpSpPr>
            <p:sp>
              <p:nvSpPr>
                <p:cNvPr id="38" name="Freeform 37">
                  <a:extLst>
                    <a:ext uri="{FF2B5EF4-FFF2-40B4-BE49-F238E27FC236}">
                      <a16:creationId xmlns:a16="http://schemas.microsoft.com/office/drawing/2014/main" id="{38C1EAEE-8D83-6941-DD84-EF8775024842}"/>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9" name="Freeform 38">
                  <a:extLst>
                    <a:ext uri="{FF2B5EF4-FFF2-40B4-BE49-F238E27FC236}">
                      <a16:creationId xmlns:a16="http://schemas.microsoft.com/office/drawing/2014/main" id="{0B8B405B-3568-BB69-8676-FEAED3D1CE3D}"/>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BF5531"/>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grpSp>
        </p:grpSp>
        <p:grpSp>
          <p:nvGrpSpPr>
            <p:cNvPr id="28" name="Group 27">
              <a:extLst>
                <a:ext uri="{FF2B5EF4-FFF2-40B4-BE49-F238E27FC236}">
                  <a16:creationId xmlns:a16="http://schemas.microsoft.com/office/drawing/2014/main" id="{9D4EFBFC-0BC6-3C50-EACE-B3652EB822E9}"/>
                </a:ext>
              </a:extLst>
            </p:cNvPr>
            <p:cNvGrpSpPr/>
            <p:nvPr/>
          </p:nvGrpSpPr>
          <p:grpSpPr>
            <a:xfrm>
              <a:off x="10324084" y="3965560"/>
              <a:ext cx="649792" cy="827048"/>
              <a:chOff x="5466272" y="8090713"/>
              <a:chExt cx="371666" cy="473053"/>
            </a:xfrm>
          </p:grpSpPr>
          <p:pic>
            <p:nvPicPr>
              <p:cNvPr id="30" name="Graphic 29" descr="Group of men with solid fill">
                <a:extLst>
                  <a:ext uri="{FF2B5EF4-FFF2-40B4-BE49-F238E27FC236}">
                    <a16:creationId xmlns:a16="http://schemas.microsoft.com/office/drawing/2014/main" id="{790D5E64-9678-BCCA-89A0-400EA19378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31" name="Group 30">
                <a:extLst>
                  <a:ext uri="{FF2B5EF4-FFF2-40B4-BE49-F238E27FC236}">
                    <a16:creationId xmlns:a16="http://schemas.microsoft.com/office/drawing/2014/main" id="{61309F96-C4CE-AF9F-43A9-96F18033C6DD}"/>
                  </a:ext>
                </a:extLst>
              </p:cNvPr>
              <p:cNvGrpSpPr>
                <a:grpSpLocks noChangeAspect="1"/>
              </p:cNvGrpSpPr>
              <p:nvPr/>
            </p:nvGrpSpPr>
            <p:grpSpPr>
              <a:xfrm>
                <a:off x="5541157" y="8090713"/>
                <a:ext cx="209869" cy="91431"/>
                <a:chOff x="5828129" y="7500018"/>
                <a:chExt cx="816395" cy="275986"/>
              </a:xfrm>
            </p:grpSpPr>
            <p:sp>
              <p:nvSpPr>
                <p:cNvPr id="32" name="Freeform 31">
                  <a:extLst>
                    <a:ext uri="{FF2B5EF4-FFF2-40B4-BE49-F238E27FC236}">
                      <a16:creationId xmlns:a16="http://schemas.microsoft.com/office/drawing/2014/main" id="{61F2AEEC-C229-D52D-2E15-C9E092FA11C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3" name="Freeform 32">
                  <a:extLst>
                    <a:ext uri="{FF2B5EF4-FFF2-40B4-BE49-F238E27FC236}">
                      <a16:creationId xmlns:a16="http://schemas.microsoft.com/office/drawing/2014/main" id="{40548E12-331B-3535-0ADB-20E7EEDC7638}"/>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BA3206"/>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grpSp>
        </p:grpSp>
        <p:grpSp>
          <p:nvGrpSpPr>
            <p:cNvPr id="127" name="Group 126">
              <a:extLst>
                <a:ext uri="{FF2B5EF4-FFF2-40B4-BE49-F238E27FC236}">
                  <a16:creationId xmlns:a16="http://schemas.microsoft.com/office/drawing/2014/main" id="{A10B40C1-1FD8-3D0B-F148-DCAD3B75C8DE}"/>
                </a:ext>
              </a:extLst>
            </p:cNvPr>
            <p:cNvGrpSpPr/>
            <p:nvPr/>
          </p:nvGrpSpPr>
          <p:grpSpPr>
            <a:xfrm rot="5400000">
              <a:off x="8588892" y="4578715"/>
              <a:ext cx="255422" cy="1918926"/>
              <a:chOff x="8794847" y="3540228"/>
              <a:chExt cx="213773" cy="1200476"/>
            </a:xfrm>
          </p:grpSpPr>
          <p:sp>
            <p:nvSpPr>
              <p:cNvPr id="29" name="Left Brace 28">
                <a:extLst>
                  <a:ext uri="{FF2B5EF4-FFF2-40B4-BE49-F238E27FC236}">
                    <a16:creationId xmlns:a16="http://schemas.microsoft.com/office/drawing/2014/main" id="{66B8F931-93CE-1CCD-3B0A-2693315131A3}"/>
                  </a:ext>
                </a:extLst>
              </p:cNvPr>
              <p:cNvSpPr/>
              <p:nvPr/>
            </p:nvSpPr>
            <p:spPr>
              <a:xfrm rot="10800000">
                <a:off x="8794847" y="3540228"/>
                <a:ext cx="213773" cy="1200476"/>
              </a:xfrm>
              <a:prstGeom prst="leftBrace">
                <a:avLst>
                  <a:gd name="adj1" fmla="val 0"/>
                  <a:gd name="adj2" fmla="val 50000"/>
                </a:avLst>
              </a:prstGeom>
              <a:ln>
                <a:solidFill>
                  <a:srgbClr val="BF55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cxnSp>
            <p:nvCxnSpPr>
              <p:cNvPr id="27" name="Straight Connector 26">
                <a:extLst>
                  <a:ext uri="{FF2B5EF4-FFF2-40B4-BE49-F238E27FC236}">
                    <a16:creationId xmlns:a16="http://schemas.microsoft.com/office/drawing/2014/main" id="{DD63530A-5D66-CAF6-1FDB-2B05ED414E48}"/>
                  </a:ext>
                </a:extLst>
              </p:cNvPr>
              <p:cNvCxnSpPr>
                <a:cxnSpLocks/>
              </p:cNvCxnSpPr>
              <p:nvPr/>
            </p:nvCxnSpPr>
            <p:spPr>
              <a:xfrm>
                <a:off x="8801630" y="4140214"/>
                <a:ext cx="133798" cy="0"/>
              </a:xfrm>
              <a:prstGeom prst="line">
                <a:avLst/>
              </a:prstGeom>
              <a:ln>
                <a:solidFill>
                  <a:srgbClr val="BF5531"/>
                </a:solidFill>
              </a:ln>
            </p:spPr>
            <p:style>
              <a:lnRef idx="1">
                <a:schemeClr val="accent1"/>
              </a:lnRef>
              <a:fillRef idx="0">
                <a:schemeClr val="accent1"/>
              </a:fillRef>
              <a:effectRef idx="0">
                <a:schemeClr val="accent1"/>
              </a:effectRef>
              <a:fontRef idx="minor">
                <a:schemeClr val="tx1"/>
              </a:fontRef>
            </p:style>
          </p:cxnSp>
        </p:grpSp>
        <p:sp>
          <p:nvSpPr>
            <p:cNvPr id="126" name="Left Brace 125">
              <a:extLst>
                <a:ext uri="{FF2B5EF4-FFF2-40B4-BE49-F238E27FC236}">
                  <a16:creationId xmlns:a16="http://schemas.microsoft.com/office/drawing/2014/main" id="{78B88DC8-E8E1-832A-AA42-87AC616C85D4}"/>
                </a:ext>
              </a:extLst>
            </p:cNvPr>
            <p:cNvSpPr/>
            <p:nvPr/>
          </p:nvSpPr>
          <p:spPr>
            <a:xfrm rot="10800000">
              <a:off x="10046254" y="4152555"/>
              <a:ext cx="235068" cy="631603"/>
            </a:xfrm>
            <a:prstGeom prst="leftBrace">
              <a:avLst>
                <a:gd name="adj1" fmla="val 0"/>
                <a:gd name="adj2" fmla="val 50000"/>
              </a:avLst>
            </a:prstGeom>
            <a:ln>
              <a:solidFill>
                <a:srgbClr val="BA32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35" name="TextBox 134">
              <a:extLst>
                <a:ext uri="{FF2B5EF4-FFF2-40B4-BE49-F238E27FC236}">
                  <a16:creationId xmlns:a16="http://schemas.microsoft.com/office/drawing/2014/main" id="{9D4395DC-549D-E633-263C-70091878E1B6}"/>
                </a:ext>
              </a:extLst>
            </p:cNvPr>
            <p:cNvSpPr txBox="1"/>
            <p:nvPr/>
          </p:nvSpPr>
          <p:spPr>
            <a:xfrm>
              <a:off x="11717857" y="2479496"/>
              <a:ext cx="479051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Hypothesis: each patient has its own pattern of cell types that’s responsible for transition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Validation plan: </a:t>
              </a:r>
            </a:p>
            <a:p>
              <a:pPr marL="742950" lvl="1" indent="-285750">
                <a:buFont typeface="Arial" panose="020B0604020202020204" pitchFamily="34" charset="0"/>
                <a:buChar char="•"/>
              </a:pPr>
              <a:r>
                <a:rPr lang="en-US" dirty="0"/>
                <a:t>Longitudinal study on the signature presence</a:t>
              </a:r>
            </a:p>
            <a:p>
              <a:pPr marL="742950" lvl="1" indent="-285750">
                <a:buFont typeface="Arial" panose="020B0604020202020204" pitchFamily="34" charset="0"/>
                <a:buChar char="•"/>
              </a:pPr>
              <a:r>
                <a:rPr lang="en-US" dirty="0"/>
                <a:t>Association btw signature and conversion</a:t>
              </a:r>
            </a:p>
            <a:p>
              <a:pPr marL="742950" lvl="1" indent="-285750">
                <a:buFont typeface="Arial" panose="020B0604020202020204" pitchFamily="34" charset="0"/>
                <a:buChar char="•"/>
              </a:pPr>
              <a:r>
                <a:rPr lang="en-US" dirty="0"/>
                <a:t>Association btw signature and clinical responses</a:t>
              </a:r>
            </a:p>
          </p:txBody>
        </p:sp>
        <p:sp>
          <p:nvSpPr>
            <p:cNvPr id="136" name="TextBox 135">
              <a:extLst>
                <a:ext uri="{FF2B5EF4-FFF2-40B4-BE49-F238E27FC236}">
                  <a16:creationId xmlns:a16="http://schemas.microsoft.com/office/drawing/2014/main" id="{5A2D239C-51FA-2D71-3580-E3C2F200F165}"/>
                </a:ext>
              </a:extLst>
            </p:cNvPr>
            <p:cNvSpPr txBox="1"/>
            <p:nvPr/>
          </p:nvSpPr>
          <p:spPr>
            <a:xfrm>
              <a:off x="6600455" y="2766880"/>
              <a:ext cx="909223" cy="276999"/>
            </a:xfrm>
            <a:prstGeom prst="rect">
              <a:avLst/>
            </a:prstGeom>
            <a:noFill/>
          </p:spPr>
          <p:txBody>
            <a:bodyPr wrap="none" rtlCol="0">
              <a:spAutoFit/>
            </a:bodyPr>
            <a:lstStyle/>
            <a:p>
              <a:r>
                <a:rPr lang="en-US" sz="1200" dirty="0"/>
                <a:t>Rituximab </a:t>
              </a:r>
            </a:p>
          </p:txBody>
        </p:sp>
        <p:sp>
          <p:nvSpPr>
            <p:cNvPr id="137" name="TextBox 136">
              <a:extLst>
                <a:ext uri="{FF2B5EF4-FFF2-40B4-BE49-F238E27FC236}">
                  <a16:creationId xmlns:a16="http://schemas.microsoft.com/office/drawing/2014/main" id="{8028A869-5FA2-2E5D-28ED-45DE75393EC1}"/>
                </a:ext>
              </a:extLst>
            </p:cNvPr>
            <p:cNvSpPr txBox="1"/>
            <p:nvPr/>
          </p:nvSpPr>
          <p:spPr>
            <a:xfrm>
              <a:off x="10104929" y="3691253"/>
              <a:ext cx="1106393" cy="276999"/>
            </a:xfrm>
            <a:prstGeom prst="rect">
              <a:avLst/>
            </a:prstGeom>
            <a:noFill/>
          </p:spPr>
          <p:txBody>
            <a:bodyPr wrap="none" rtlCol="0">
              <a:spAutoFit/>
            </a:bodyPr>
            <a:lstStyle/>
            <a:p>
              <a:r>
                <a:rPr lang="en-US" sz="1200" dirty="0"/>
                <a:t>TNF inhibitor </a:t>
              </a:r>
            </a:p>
          </p:txBody>
        </p:sp>
        <p:sp>
          <p:nvSpPr>
            <p:cNvPr id="138" name="TextBox 137">
              <a:extLst>
                <a:ext uri="{FF2B5EF4-FFF2-40B4-BE49-F238E27FC236}">
                  <a16:creationId xmlns:a16="http://schemas.microsoft.com/office/drawing/2014/main" id="{FFCB0430-99E6-E901-FD74-5E8477DA7145}"/>
                </a:ext>
              </a:extLst>
            </p:cNvPr>
            <p:cNvSpPr txBox="1"/>
            <p:nvPr/>
          </p:nvSpPr>
          <p:spPr>
            <a:xfrm>
              <a:off x="9005014" y="5652066"/>
              <a:ext cx="1840568" cy="276999"/>
            </a:xfrm>
            <a:prstGeom prst="rect">
              <a:avLst/>
            </a:prstGeom>
            <a:noFill/>
          </p:spPr>
          <p:txBody>
            <a:bodyPr wrap="none" rtlCol="0">
              <a:spAutoFit/>
            </a:bodyPr>
            <a:lstStyle/>
            <a:p>
              <a:r>
                <a:rPr lang="en-US" sz="1200" dirty="0"/>
                <a:t>Abatacept/TNF inhibitor </a:t>
              </a:r>
            </a:p>
          </p:txBody>
        </p:sp>
        <p:grpSp>
          <p:nvGrpSpPr>
            <p:cNvPr id="139" name="Group 138">
              <a:extLst>
                <a:ext uri="{FF2B5EF4-FFF2-40B4-BE49-F238E27FC236}">
                  <a16:creationId xmlns:a16="http://schemas.microsoft.com/office/drawing/2014/main" id="{95506D30-8DEB-7985-EA01-0615772448AB}"/>
                </a:ext>
              </a:extLst>
            </p:cNvPr>
            <p:cNvGrpSpPr/>
            <p:nvPr/>
          </p:nvGrpSpPr>
          <p:grpSpPr>
            <a:xfrm>
              <a:off x="6733697" y="4517338"/>
              <a:ext cx="649792" cy="827077"/>
              <a:chOff x="5466272" y="8090697"/>
              <a:chExt cx="371666" cy="473069"/>
            </a:xfrm>
            <a:solidFill>
              <a:srgbClr val="FD9A99"/>
            </a:solidFill>
          </p:grpSpPr>
          <p:pic>
            <p:nvPicPr>
              <p:cNvPr id="140" name="Graphic 139" descr="Group of men with solid fill">
                <a:extLst>
                  <a:ext uri="{FF2B5EF4-FFF2-40B4-BE49-F238E27FC236}">
                    <a16:creationId xmlns:a16="http://schemas.microsoft.com/office/drawing/2014/main" id="{71704947-4E64-F278-757F-AA3FB4F72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6272" y="8192100"/>
                <a:ext cx="371666" cy="371666"/>
              </a:xfrm>
              <a:prstGeom prst="rect">
                <a:avLst/>
              </a:prstGeom>
            </p:spPr>
          </p:pic>
          <p:grpSp>
            <p:nvGrpSpPr>
              <p:cNvPr id="141" name="Group 140">
                <a:extLst>
                  <a:ext uri="{FF2B5EF4-FFF2-40B4-BE49-F238E27FC236}">
                    <a16:creationId xmlns:a16="http://schemas.microsoft.com/office/drawing/2014/main" id="{5BFEB70E-F523-D93D-ADD3-77F7A0B32BF7}"/>
                  </a:ext>
                </a:extLst>
              </p:cNvPr>
              <p:cNvGrpSpPr>
                <a:grpSpLocks noChangeAspect="1"/>
              </p:cNvGrpSpPr>
              <p:nvPr/>
            </p:nvGrpSpPr>
            <p:grpSpPr>
              <a:xfrm>
                <a:off x="5541157" y="8090697"/>
                <a:ext cx="209869" cy="91442"/>
                <a:chOff x="5828129" y="7499991"/>
                <a:chExt cx="816395" cy="276020"/>
              </a:xfrm>
              <a:grpFill/>
            </p:grpSpPr>
            <p:sp>
              <p:nvSpPr>
                <p:cNvPr id="142" name="Freeform 141">
                  <a:extLst>
                    <a:ext uri="{FF2B5EF4-FFF2-40B4-BE49-F238E27FC236}">
                      <a16:creationId xmlns:a16="http://schemas.microsoft.com/office/drawing/2014/main" id="{6EAC339F-57F4-92B9-9D1F-A984BFA3127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43" name="Freeform 142">
                  <a:extLst>
                    <a:ext uri="{FF2B5EF4-FFF2-40B4-BE49-F238E27FC236}">
                      <a16:creationId xmlns:a16="http://schemas.microsoft.com/office/drawing/2014/main" id="{DA7EAFB3-230A-41DC-6C22-7CC81E90F719}"/>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grp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grpSp>
        </p:grpSp>
        <p:sp>
          <p:nvSpPr>
            <p:cNvPr id="144" name="TextBox 143">
              <a:extLst>
                <a:ext uri="{FF2B5EF4-FFF2-40B4-BE49-F238E27FC236}">
                  <a16:creationId xmlns:a16="http://schemas.microsoft.com/office/drawing/2014/main" id="{4F19B5FD-F9C8-9D19-F84E-8701791DDA3D}"/>
                </a:ext>
              </a:extLst>
            </p:cNvPr>
            <p:cNvSpPr txBox="1"/>
            <p:nvPr/>
          </p:nvSpPr>
          <p:spPr>
            <a:xfrm>
              <a:off x="6610697" y="4234697"/>
              <a:ext cx="918841" cy="276999"/>
            </a:xfrm>
            <a:prstGeom prst="rect">
              <a:avLst/>
            </a:prstGeom>
            <a:noFill/>
          </p:spPr>
          <p:txBody>
            <a:bodyPr wrap="none" rtlCol="0">
              <a:spAutoFit/>
            </a:bodyPr>
            <a:lstStyle/>
            <a:p>
              <a:r>
                <a:rPr lang="en-US" sz="1200" dirty="0"/>
                <a:t>Abatacept </a:t>
              </a:r>
            </a:p>
          </p:txBody>
        </p:sp>
      </p:grpSp>
    </p:spTree>
    <p:extLst>
      <p:ext uri="{BB962C8B-B14F-4D97-AF65-F5344CB8AC3E}">
        <p14:creationId xmlns:p14="http://schemas.microsoft.com/office/powerpoint/2010/main" val="6932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1C7A-2EE6-996F-DE34-B4D6B479657A}"/>
              </a:ext>
            </a:extLst>
          </p:cNvPr>
          <p:cNvSpPr>
            <a:spLocks noGrp="1"/>
          </p:cNvSpPr>
          <p:nvPr>
            <p:ph type="title"/>
          </p:nvPr>
        </p:nvSpPr>
        <p:spPr/>
        <p:txBody>
          <a:bodyPr/>
          <a:lstStyle/>
          <a:p>
            <a:r>
              <a:rPr lang="en-US" dirty="0"/>
              <a:t>Defining RA pathogenic mechanisms is important</a:t>
            </a:r>
          </a:p>
        </p:txBody>
      </p:sp>
      <p:sp>
        <p:nvSpPr>
          <p:cNvPr id="4" name="Slide Number Placeholder 3">
            <a:extLst>
              <a:ext uri="{FF2B5EF4-FFF2-40B4-BE49-F238E27FC236}">
                <a16:creationId xmlns:a16="http://schemas.microsoft.com/office/drawing/2014/main" id="{9224C14B-4840-8A47-827F-D2ADBA1261A5}"/>
              </a:ext>
            </a:extLst>
          </p:cNvPr>
          <p:cNvSpPr>
            <a:spLocks noGrp="1"/>
          </p:cNvSpPr>
          <p:nvPr>
            <p:ph type="sldNum" sz="quarter" idx="12"/>
          </p:nvPr>
        </p:nvSpPr>
        <p:spPr/>
        <p:txBody>
          <a:bodyPr/>
          <a:lstStyle/>
          <a:p>
            <a:fld id="{B9D7705B-E7B5-4406-91D8-7946A28F7539}" type="slidenum">
              <a:rPr lang="en-US" smtClean="0"/>
              <a:t>2</a:t>
            </a:fld>
            <a:endParaRPr lang="en-US"/>
          </a:p>
        </p:txBody>
      </p:sp>
      <p:pic>
        <p:nvPicPr>
          <p:cNvPr id="5" name="Content Placeholder 4">
            <a:extLst>
              <a:ext uri="{FF2B5EF4-FFF2-40B4-BE49-F238E27FC236}">
                <a16:creationId xmlns:a16="http://schemas.microsoft.com/office/drawing/2014/main" id="{7F46F1DB-7BDB-145B-7B9E-CC339A185B57}"/>
              </a:ext>
            </a:extLst>
          </p:cNvPr>
          <p:cNvPicPr>
            <a:picLocks noGrp="1" noChangeAspect="1"/>
          </p:cNvPicPr>
          <p:nvPr>
            <p:ph idx="1"/>
          </p:nvPr>
        </p:nvPicPr>
        <p:blipFill rotWithShape="1">
          <a:blip r:embed="rId3"/>
          <a:srcRect t="31401"/>
          <a:stretch/>
        </p:blipFill>
        <p:spPr>
          <a:xfrm>
            <a:off x="556902" y="2457404"/>
            <a:ext cx="11635098" cy="2745814"/>
          </a:xfrm>
          <a:prstGeom prst="rect">
            <a:avLst/>
          </a:prstGeom>
        </p:spPr>
      </p:pic>
      <p:sp>
        <p:nvSpPr>
          <p:cNvPr id="6" name="TextBox 5">
            <a:extLst>
              <a:ext uri="{FF2B5EF4-FFF2-40B4-BE49-F238E27FC236}">
                <a16:creationId xmlns:a16="http://schemas.microsoft.com/office/drawing/2014/main" id="{D226DAE8-D40A-CE33-806E-71DF73EC51F2}"/>
              </a:ext>
            </a:extLst>
          </p:cNvPr>
          <p:cNvSpPr txBox="1"/>
          <p:nvPr/>
        </p:nvSpPr>
        <p:spPr>
          <a:xfrm>
            <a:off x="1826203" y="1905189"/>
            <a:ext cx="224786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Arial" panose="020B0604020202020204" pitchFamily="34" charset="0"/>
                <a:ea typeface="Calibri" panose="020F0502020204030204" pitchFamily="34" charset="0"/>
                <a:cs typeface="Arial" panose="020B0604020202020204" pitchFamily="34" charset="0"/>
                <a:sym typeface="Source Sans 3 Regular"/>
              </a:rPr>
              <a:t>Mucosal </a:t>
            </a:r>
          </a:p>
          <a:p>
            <a:pPr marL="0" marR="0" indent="0" algn="ctr" defTabSz="2438338"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Arial" panose="020B0604020202020204" pitchFamily="34" charset="0"/>
                <a:ea typeface="Calibri" panose="020F0502020204030204" pitchFamily="34" charset="0"/>
                <a:cs typeface="Arial" panose="020B0604020202020204" pitchFamily="34" charset="0"/>
                <a:sym typeface="Source Sans 3 Regular"/>
              </a:rPr>
              <a:t>inflammation</a:t>
            </a:r>
          </a:p>
        </p:txBody>
      </p:sp>
      <p:sp>
        <p:nvSpPr>
          <p:cNvPr id="8" name="TextBox 7">
            <a:extLst>
              <a:ext uri="{FF2B5EF4-FFF2-40B4-BE49-F238E27FC236}">
                <a16:creationId xmlns:a16="http://schemas.microsoft.com/office/drawing/2014/main" id="{BAC33C6C-7873-4613-A606-4862EB85CA89}"/>
              </a:ext>
            </a:extLst>
          </p:cNvPr>
          <p:cNvSpPr txBox="1"/>
          <p:nvPr/>
        </p:nvSpPr>
        <p:spPr>
          <a:xfrm>
            <a:off x="759159" y="6092765"/>
            <a:ext cx="2623457" cy="400110"/>
          </a:xfrm>
          <a:prstGeom prst="rect">
            <a:avLst/>
          </a:prstGeom>
          <a:noFill/>
        </p:spPr>
        <p:txBody>
          <a:bodyPr wrap="square">
            <a:spAutoFit/>
          </a:bodyPr>
          <a:lstStyle/>
          <a:p>
            <a:pPr algn="l"/>
            <a:r>
              <a:rPr lang="en-US" sz="1000" b="0" i="0" dirty="0">
                <a:solidFill>
                  <a:schemeClr val="tx2"/>
                </a:solidFill>
                <a:effectLst/>
              </a:rPr>
              <a:t>Nature Rev </a:t>
            </a:r>
            <a:r>
              <a:rPr lang="en-US" sz="1000" b="0" i="0" dirty="0" err="1">
                <a:solidFill>
                  <a:schemeClr val="tx2"/>
                </a:solidFill>
                <a:effectLst/>
              </a:rPr>
              <a:t>Rheumatol</a:t>
            </a:r>
            <a:r>
              <a:rPr lang="en-US" sz="1000" b="0" i="0" dirty="0">
                <a:solidFill>
                  <a:schemeClr val="tx2"/>
                </a:solidFill>
                <a:effectLst/>
              </a:rPr>
              <a:t> 2018</a:t>
            </a:r>
            <a:r>
              <a:rPr lang="en-US" sz="1000" b="1" i="0" dirty="0">
                <a:solidFill>
                  <a:schemeClr val="tx2"/>
                </a:solidFill>
                <a:effectLst/>
              </a:rPr>
              <a:t>;</a:t>
            </a:r>
            <a:r>
              <a:rPr lang="en-US" sz="1000" i="0" dirty="0">
                <a:solidFill>
                  <a:schemeClr val="tx2"/>
                </a:solidFill>
                <a:effectLst/>
              </a:rPr>
              <a:t>14</a:t>
            </a:r>
            <a:r>
              <a:rPr lang="en-US" sz="1000" b="1" dirty="0">
                <a:solidFill>
                  <a:schemeClr val="tx2"/>
                </a:solidFill>
              </a:rPr>
              <a:t>:</a:t>
            </a:r>
            <a:r>
              <a:rPr lang="en-US" sz="1000" b="0" i="0" dirty="0">
                <a:solidFill>
                  <a:schemeClr val="tx2"/>
                </a:solidFill>
                <a:effectLst/>
              </a:rPr>
              <a:t>542–557</a:t>
            </a:r>
          </a:p>
          <a:p>
            <a:pPr algn="l"/>
            <a:r>
              <a:rPr lang="en-US" sz="1000" b="0" i="0" dirty="0">
                <a:solidFill>
                  <a:schemeClr val="tx2"/>
                </a:solidFill>
                <a:effectLst/>
              </a:rPr>
              <a:t>N </a:t>
            </a:r>
            <a:r>
              <a:rPr lang="en-US" sz="1000" b="0" i="0" dirty="0" err="1">
                <a:solidFill>
                  <a:schemeClr val="tx2"/>
                </a:solidFill>
                <a:effectLst/>
              </a:rPr>
              <a:t>Engl</a:t>
            </a:r>
            <a:r>
              <a:rPr lang="en-US" sz="1000" b="0" i="0" dirty="0">
                <a:solidFill>
                  <a:schemeClr val="tx2"/>
                </a:solidFill>
                <a:effectLst/>
              </a:rPr>
              <a:t> J Med</a:t>
            </a:r>
            <a:r>
              <a:rPr lang="en-US" sz="1000" cap="small" dirty="0">
                <a:solidFill>
                  <a:schemeClr val="tx2"/>
                </a:solidFill>
              </a:rPr>
              <a:t> </a:t>
            </a:r>
            <a:r>
              <a:rPr lang="en-US" sz="1000" b="0" i="0" dirty="0">
                <a:solidFill>
                  <a:schemeClr val="tx2"/>
                </a:solidFill>
                <a:effectLst/>
              </a:rPr>
              <a:t> 2023;388:529-542.</a:t>
            </a:r>
            <a:endParaRPr lang="en-US" sz="1000" dirty="0">
              <a:solidFill>
                <a:schemeClr val="tx2"/>
              </a:solidFill>
            </a:endParaRPr>
          </a:p>
        </p:txBody>
      </p:sp>
      <p:grpSp>
        <p:nvGrpSpPr>
          <p:cNvPr id="10" name="Group 9">
            <a:extLst>
              <a:ext uri="{FF2B5EF4-FFF2-40B4-BE49-F238E27FC236}">
                <a16:creationId xmlns:a16="http://schemas.microsoft.com/office/drawing/2014/main" id="{C67B19AD-6041-5BB1-227B-4DF4D368767B}"/>
              </a:ext>
            </a:extLst>
          </p:cNvPr>
          <p:cNvGrpSpPr>
            <a:grpSpLocks noChangeAspect="1"/>
          </p:cNvGrpSpPr>
          <p:nvPr/>
        </p:nvGrpSpPr>
        <p:grpSpPr>
          <a:xfrm>
            <a:off x="12373802" y="1601152"/>
            <a:ext cx="4334009" cy="1827848"/>
            <a:chOff x="5543865" y="1065399"/>
            <a:chExt cx="5805053" cy="2448254"/>
          </a:xfrm>
        </p:grpSpPr>
        <p:pic>
          <p:nvPicPr>
            <p:cNvPr id="11" name="Graphic 10" descr="Earth globe: Americas with solid fill">
              <a:extLst>
                <a:ext uri="{FF2B5EF4-FFF2-40B4-BE49-F238E27FC236}">
                  <a16:creationId xmlns:a16="http://schemas.microsoft.com/office/drawing/2014/main" id="{3A0C9528-2C63-8241-169D-B5ADAB1E11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3865" y="1065399"/>
              <a:ext cx="2448254" cy="2448254"/>
            </a:xfrm>
            <a:prstGeom prst="rect">
              <a:avLst/>
            </a:prstGeom>
          </p:spPr>
        </p:pic>
        <p:sp>
          <p:nvSpPr>
            <p:cNvPr id="12" name="TextBox 11">
              <a:extLst>
                <a:ext uri="{FF2B5EF4-FFF2-40B4-BE49-F238E27FC236}">
                  <a16:creationId xmlns:a16="http://schemas.microsoft.com/office/drawing/2014/main" id="{EB235EE6-E395-1D63-D881-F579E9F6C870}"/>
                </a:ext>
              </a:extLst>
            </p:cNvPr>
            <p:cNvSpPr txBox="1"/>
            <p:nvPr/>
          </p:nvSpPr>
          <p:spPr>
            <a:xfrm>
              <a:off x="7864979" y="1149695"/>
              <a:ext cx="3308974" cy="1071828"/>
            </a:xfrm>
            <a:prstGeom prst="rect">
              <a:avLst/>
            </a:prstGeom>
            <a:noFill/>
          </p:spPr>
          <p:txBody>
            <a:bodyPr wrap="square" rtlCol="0">
              <a:spAutoFit/>
            </a:bodyPr>
            <a:lstStyle/>
            <a:p>
              <a:r>
                <a:rPr lang="en-US" sz="2800" b="1" dirty="0">
                  <a:solidFill>
                    <a:schemeClr val="accent5"/>
                  </a:solidFill>
                </a:rPr>
                <a:t>350 M </a:t>
              </a:r>
            </a:p>
            <a:p>
              <a:r>
                <a:rPr lang="en-US" dirty="0"/>
                <a:t>with RA globally</a:t>
              </a:r>
            </a:p>
          </p:txBody>
        </p:sp>
        <p:sp>
          <p:nvSpPr>
            <p:cNvPr id="13" name="TextBox 12">
              <a:extLst>
                <a:ext uri="{FF2B5EF4-FFF2-40B4-BE49-F238E27FC236}">
                  <a16:creationId xmlns:a16="http://schemas.microsoft.com/office/drawing/2014/main" id="{3D9E9E97-6BDB-E8A8-AC29-53739925BA12}"/>
                </a:ext>
              </a:extLst>
            </p:cNvPr>
            <p:cNvSpPr txBox="1"/>
            <p:nvPr/>
          </p:nvSpPr>
          <p:spPr>
            <a:xfrm>
              <a:off x="7864979" y="2212279"/>
              <a:ext cx="3483939" cy="1071828"/>
            </a:xfrm>
            <a:prstGeom prst="rect">
              <a:avLst/>
            </a:prstGeom>
            <a:noFill/>
          </p:spPr>
          <p:txBody>
            <a:bodyPr wrap="square" rtlCol="0">
              <a:spAutoFit/>
            </a:bodyPr>
            <a:lstStyle/>
            <a:p>
              <a:r>
                <a:rPr lang="en-US" sz="2800" b="1" dirty="0">
                  <a:solidFill>
                    <a:schemeClr val="accent5"/>
                  </a:solidFill>
                </a:rPr>
                <a:t>1/4  </a:t>
              </a:r>
            </a:p>
            <a:p>
              <a:r>
                <a:rPr lang="en-US" dirty="0"/>
                <a:t>adults with RA in US</a:t>
              </a:r>
            </a:p>
          </p:txBody>
        </p:sp>
      </p:grpSp>
      <p:grpSp>
        <p:nvGrpSpPr>
          <p:cNvPr id="17" name="Group 16">
            <a:extLst>
              <a:ext uri="{FF2B5EF4-FFF2-40B4-BE49-F238E27FC236}">
                <a16:creationId xmlns:a16="http://schemas.microsoft.com/office/drawing/2014/main" id="{301AF4C0-8A59-A199-D618-267690BF5FFE}"/>
              </a:ext>
            </a:extLst>
          </p:cNvPr>
          <p:cNvGrpSpPr/>
          <p:nvPr/>
        </p:nvGrpSpPr>
        <p:grpSpPr>
          <a:xfrm>
            <a:off x="-2892865" y="1344682"/>
            <a:ext cx="2711063" cy="1829323"/>
            <a:chOff x="1917126" y="1267201"/>
            <a:chExt cx="2711063" cy="1829323"/>
          </a:xfrm>
        </p:grpSpPr>
        <p:grpSp>
          <p:nvGrpSpPr>
            <p:cNvPr id="15" name="Group 14">
              <a:extLst>
                <a:ext uri="{FF2B5EF4-FFF2-40B4-BE49-F238E27FC236}">
                  <a16:creationId xmlns:a16="http://schemas.microsoft.com/office/drawing/2014/main" id="{C562BCFC-1A8C-0478-0968-27BF3AD60E0D}"/>
                </a:ext>
              </a:extLst>
            </p:cNvPr>
            <p:cNvGrpSpPr/>
            <p:nvPr/>
          </p:nvGrpSpPr>
          <p:grpSpPr>
            <a:xfrm>
              <a:off x="2096695" y="1621072"/>
              <a:ext cx="2351926" cy="1475452"/>
              <a:chOff x="2096695" y="1621072"/>
              <a:chExt cx="2351926" cy="1475452"/>
            </a:xfrm>
          </p:grpSpPr>
          <p:pic>
            <p:nvPicPr>
              <p:cNvPr id="9" name="Picture 4" descr="Figure 4">
                <a:extLst>
                  <a:ext uri="{FF2B5EF4-FFF2-40B4-BE49-F238E27FC236}">
                    <a16:creationId xmlns:a16="http://schemas.microsoft.com/office/drawing/2014/main" id="{D5BE4C0B-F8FE-4D89-33FE-1CB1D23282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546" r="32417" b="54312"/>
              <a:stretch/>
            </p:blipFill>
            <p:spPr bwMode="auto">
              <a:xfrm>
                <a:off x="2454951" y="1621072"/>
                <a:ext cx="1579498" cy="10338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BF0DCF-5A70-A421-DFDC-D252F2773342}"/>
                  </a:ext>
                </a:extLst>
              </p:cNvPr>
              <p:cNvSpPr txBox="1"/>
              <p:nvPr/>
            </p:nvSpPr>
            <p:spPr>
              <a:xfrm>
                <a:off x="2096695" y="2727192"/>
                <a:ext cx="2351926" cy="369332"/>
              </a:xfrm>
              <a:prstGeom prst="rect">
                <a:avLst/>
              </a:prstGeom>
              <a:noFill/>
            </p:spPr>
            <p:txBody>
              <a:bodyPr wrap="none" rtlCol="0">
                <a:spAutoFit/>
              </a:bodyPr>
              <a:lstStyle/>
              <a:p>
                <a:r>
                  <a:rPr lang="en-US" dirty="0"/>
                  <a:t>Chronic joint swelling</a:t>
                </a:r>
              </a:p>
            </p:txBody>
          </p:sp>
        </p:grpSp>
        <p:sp>
          <p:nvSpPr>
            <p:cNvPr id="16" name="TextBox 15">
              <a:extLst>
                <a:ext uri="{FF2B5EF4-FFF2-40B4-BE49-F238E27FC236}">
                  <a16:creationId xmlns:a16="http://schemas.microsoft.com/office/drawing/2014/main" id="{3A383940-2000-75BB-BB4E-AE932AC2F545}"/>
                </a:ext>
              </a:extLst>
            </p:cNvPr>
            <p:cNvSpPr txBox="1"/>
            <p:nvPr/>
          </p:nvSpPr>
          <p:spPr>
            <a:xfrm>
              <a:off x="1917126" y="1267201"/>
              <a:ext cx="2711063" cy="369332"/>
            </a:xfrm>
            <a:prstGeom prst="rect">
              <a:avLst/>
            </a:prstGeom>
            <a:noFill/>
          </p:spPr>
          <p:txBody>
            <a:bodyPr wrap="none" rtlCol="0">
              <a:spAutoFit/>
            </a:bodyPr>
            <a:lstStyle/>
            <a:p>
              <a:r>
                <a:rPr lang="en-US" dirty="0"/>
                <a:t>RA: Rheumatoid Arthritis</a:t>
              </a:r>
            </a:p>
          </p:txBody>
        </p:sp>
      </p:grpSp>
    </p:spTree>
    <p:extLst>
      <p:ext uri="{BB962C8B-B14F-4D97-AF65-F5344CB8AC3E}">
        <p14:creationId xmlns:p14="http://schemas.microsoft.com/office/powerpoint/2010/main" val="268571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98C5-456C-9013-D5E4-5183B7C98B09}"/>
              </a:ext>
            </a:extLst>
          </p:cNvPr>
          <p:cNvSpPr>
            <a:spLocks noGrp="1"/>
          </p:cNvSpPr>
          <p:nvPr>
            <p:ph type="title"/>
          </p:nvPr>
        </p:nvSpPr>
        <p:spPr/>
        <p:txBody>
          <a:bodyPr/>
          <a:lstStyle/>
          <a:p>
            <a:r>
              <a:rPr lang="en-US" dirty="0"/>
              <a:t>Key take-aways</a:t>
            </a:r>
          </a:p>
        </p:txBody>
      </p:sp>
      <p:sp>
        <p:nvSpPr>
          <p:cNvPr id="4" name="Slide Number Placeholder 3">
            <a:extLst>
              <a:ext uri="{FF2B5EF4-FFF2-40B4-BE49-F238E27FC236}">
                <a16:creationId xmlns:a16="http://schemas.microsoft.com/office/drawing/2014/main" id="{31E29987-3D00-89E1-C5E4-A4CE24B9AD8D}"/>
              </a:ext>
            </a:extLst>
          </p:cNvPr>
          <p:cNvSpPr>
            <a:spLocks noGrp="1"/>
          </p:cNvSpPr>
          <p:nvPr>
            <p:ph type="sldNum" sz="quarter" idx="12"/>
          </p:nvPr>
        </p:nvSpPr>
        <p:spPr/>
        <p:txBody>
          <a:bodyPr/>
          <a:lstStyle/>
          <a:p>
            <a:fld id="{B9D7705B-E7B5-4406-91D8-7946A28F7539}" type="slidenum">
              <a:rPr lang="en-US" smtClean="0"/>
              <a:t>20</a:t>
            </a:fld>
            <a:endParaRPr lang="en-US" dirty="0"/>
          </a:p>
        </p:txBody>
      </p:sp>
      <p:sp>
        <p:nvSpPr>
          <p:cNvPr id="10" name="TextBox 9">
            <a:extLst>
              <a:ext uri="{FF2B5EF4-FFF2-40B4-BE49-F238E27FC236}">
                <a16:creationId xmlns:a16="http://schemas.microsoft.com/office/drawing/2014/main" id="{D847F1B0-717E-1277-45AE-948E656F5742}"/>
              </a:ext>
            </a:extLst>
          </p:cNvPr>
          <p:cNvSpPr txBox="1"/>
          <p:nvPr/>
        </p:nvSpPr>
        <p:spPr>
          <a:xfrm>
            <a:off x="1235676" y="1730709"/>
            <a:ext cx="10651524" cy="3231654"/>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Distinctive TF signature and genes enriched in early RA and at-risk individuals</a:t>
            </a:r>
          </a:p>
          <a:p>
            <a:endParaRPr lang="en-US" sz="2400" dirty="0"/>
          </a:p>
          <a:p>
            <a:pPr marL="342900" indent="-342900">
              <a:buFont typeface="Arial" panose="020B0604020202020204" pitchFamily="34" charset="0"/>
              <a:buChar char="•"/>
            </a:pPr>
            <a:r>
              <a:rPr lang="en-US" sz="2400" dirty="0"/>
              <a:t>TFs involved in pathogenic pathways that have been identified in RA</a:t>
            </a:r>
          </a:p>
          <a:p>
            <a:endParaRPr lang="en-US" sz="2400" dirty="0"/>
          </a:p>
          <a:p>
            <a:pPr marL="342900" indent="-342900">
              <a:buFont typeface="Arial" panose="020B0604020202020204" pitchFamily="34" charset="0"/>
              <a:buChar char="•"/>
            </a:pPr>
            <a:r>
              <a:rPr lang="en-US" sz="2400" dirty="0"/>
              <a:t>Cell lineages with signatures varied between individuals, possibly explaining diversity of clinical responses to targeted therapeutics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039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CCAA8-FAD4-805F-34DA-FD822339F47C}"/>
              </a:ext>
            </a:extLst>
          </p:cNvPr>
          <p:cNvSpPr>
            <a:spLocks noGrp="1"/>
          </p:cNvSpPr>
          <p:nvPr>
            <p:ph type="title"/>
          </p:nvPr>
        </p:nvSpPr>
        <p:spPr>
          <a:xfrm>
            <a:off x="838199" y="365125"/>
            <a:ext cx="10515601" cy="1325563"/>
          </a:xfrm>
        </p:spPr>
        <p:txBody>
          <a:bodyPr/>
          <a:lstStyle/>
          <a:p>
            <a:r>
              <a:rPr lang="en-US" dirty="0"/>
              <a:t>RA has diverse pathogenic mechanisms</a:t>
            </a:r>
          </a:p>
        </p:txBody>
      </p:sp>
      <p:pic>
        <p:nvPicPr>
          <p:cNvPr id="4" name="Picture 3" descr="Chart, bar chart&#10;&#10;Description automatically generated">
            <a:extLst>
              <a:ext uri="{FF2B5EF4-FFF2-40B4-BE49-F238E27FC236}">
                <a16:creationId xmlns:a16="http://schemas.microsoft.com/office/drawing/2014/main" id="{3D3D1160-BCCF-8C8E-17DF-60EDB8CB35AF}"/>
              </a:ext>
            </a:extLst>
          </p:cNvPr>
          <p:cNvPicPr>
            <a:picLocks noChangeAspect="1"/>
          </p:cNvPicPr>
          <p:nvPr/>
        </p:nvPicPr>
        <p:blipFill rotWithShape="1">
          <a:blip r:embed="rId3"/>
          <a:srcRect t="42465" b="14347"/>
          <a:stretch/>
        </p:blipFill>
        <p:spPr>
          <a:xfrm>
            <a:off x="1524000" y="1348882"/>
            <a:ext cx="3840480" cy="314405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741C8F72-4B61-F01C-F7B2-F9B864915DB2}"/>
              </a:ext>
            </a:extLst>
          </p:cNvPr>
          <p:cNvPicPr>
            <a:picLocks noChangeAspect="1"/>
          </p:cNvPicPr>
          <p:nvPr/>
        </p:nvPicPr>
        <p:blipFill>
          <a:blip r:embed="rId4"/>
          <a:stretch>
            <a:fillRect/>
          </a:stretch>
        </p:blipFill>
        <p:spPr>
          <a:xfrm>
            <a:off x="2893411" y="2134227"/>
            <a:ext cx="2387580" cy="570045"/>
          </a:xfrm>
          <a:prstGeom prst="rect">
            <a:avLst/>
          </a:prstGeom>
        </p:spPr>
      </p:pic>
      <p:sp>
        <p:nvSpPr>
          <p:cNvPr id="6" name="Rectangle 5">
            <a:extLst>
              <a:ext uri="{FF2B5EF4-FFF2-40B4-BE49-F238E27FC236}">
                <a16:creationId xmlns:a16="http://schemas.microsoft.com/office/drawing/2014/main" id="{EFB4281D-E425-8528-6E06-17094EFA368C}"/>
              </a:ext>
            </a:extLst>
          </p:cNvPr>
          <p:cNvSpPr/>
          <p:nvPr/>
        </p:nvSpPr>
        <p:spPr>
          <a:xfrm>
            <a:off x="1775997" y="4497743"/>
            <a:ext cx="3723656" cy="738664"/>
          </a:xfrm>
          <a:prstGeom prst="rect">
            <a:avLst/>
          </a:prstGeom>
        </p:spPr>
        <p:txBody>
          <a:bodyPr wrap="square">
            <a:spAutoFit/>
          </a:bodyPr>
          <a:lstStyle/>
          <a:p>
            <a:r>
              <a:rPr lang="en-US" sz="1400" dirty="0"/>
              <a:t>REFLEX study: </a:t>
            </a:r>
          </a:p>
          <a:p>
            <a:r>
              <a:rPr lang="en-US" sz="1400" dirty="0"/>
              <a:t>Response to rituximab in TNF-IR</a:t>
            </a:r>
          </a:p>
          <a:p>
            <a:r>
              <a:rPr lang="en-US" sz="1400" dirty="0"/>
              <a:t>B cell-depleted therapy</a:t>
            </a:r>
          </a:p>
        </p:txBody>
      </p:sp>
      <p:sp>
        <p:nvSpPr>
          <p:cNvPr id="7" name="Rectangle 6">
            <a:extLst>
              <a:ext uri="{FF2B5EF4-FFF2-40B4-BE49-F238E27FC236}">
                <a16:creationId xmlns:a16="http://schemas.microsoft.com/office/drawing/2014/main" id="{4F09E360-B38E-2A3E-B36B-BE153933890B}"/>
              </a:ext>
            </a:extLst>
          </p:cNvPr>
          <p:cNvSpPr/>
          <p:nvPr/>
        </p:nvSpPr>
        <p:spPr>
          <a:xfrm>
            <a:off x="6222101" y="4497743"/>
            <a:ext cx="3723656" cy="738664"/>
          </a:xfrm>
          <a:prstGeom prst="rect">
            <a:avLst/>
          </a:prstGeom>
        </p:spPr>
        <p:txBody>
          <a:bodyPr wrap="square">
            <a:spAutoFit/>
          </a:bodyPr>
          <a:lstStyle/>
          <a:p>
            <a:r>
              <a:rPr lang="en-US" sz="1400" dirty="0"/>
              <a:t>ATTAIN study:</a:t>
            </a:r>
          </a:p>
          <a:p>
            <a:r>
              <a:rPr lang="en-US" sz="1400" dirty="0"/>
              <a:t>Response to abatacept in TNF-IR</a:t>
            </a:r>
          </a:p>
          <a:p>
            <a:r>
              <a:rPr lang="en-US" sz="1400" dirty="0"/>
              <a:t>T cell activation prevention therapy</a:t>
            </a:r>
          </a:p>
        </p:txBody>
      </p:sp>
      <p:sp>
        <p:nvSpPr>
          <p:cNvPr id="9" name="Rectangle 8">
            <a:extLst>
              <a:ext uri="{FF2B5EF4-FFF2-40B4-BE49-F238E27FC236}">
                <a16:creationId xmlns:a16="http://schemas.microsoft.com/office/drawing/2014/main" id="{94D2A50D-2184-5AB0-6708-576333A81DA0}"/>
              </a:ext>
            </a:extLst>
          </p:cNvPr>
          <p:cNvSpPr/>
          <p:nvPr/>
        </p:nvSpPr>
        <p:spPr>
          <a:xfrm>
            <a:off x="1204512" y="5408890"/>
            <a:ext cx="10264047" cy="707886"/>
          </a:xfrm>
          <a:prstGeom prst="rect">
            <a:avLst/>
          </a:prstGeom>
        </p:spPr>
        <p:txBody>
          <a:bodyPr wrap="square">
            <a:spAutoFit/>
          </a:bodyPr>
          <a:lstStyle/>
          <a:p>
            <a:pPr marL="342900" indent="-342900">
              <a:buFont typeface="Arial" panose="020B0604020202020204" pitchFamily="34" charset="0"/>
              <a:buChar char="•"/>
            </a:pPr>
            <a:r>
              <a:rPr lang="en-US" sz="2000" dirty="0"/>
              <a:t>Responses to the same targeted therapy are highly variable</a:t>
            </a:r>
          </a:p>
          <a:p>
            <a:pPr marL="342900" indent="-342900">
              <a:buFont typeface="Arial" panose="020B0604020202020204" pitchFamily="34" charset="0"/>
              <a:buChar char="•"/>
            </a:pPr>
            <a:r>
              <a:rPr lang="en-US" sz="2000" dirty="0"/>
              <a:t>Lack of improvement with one mechanism does not preclude response to another</a:t>
            </a:r>
          </a:p>
        </p:txBody>
      </p:sp>
      <p:sp>
        <p:nvSpPr>
          <p:cNvPr id="10" name="TextBox 9">
            <a:extLst>
              <a:ext uri="{FF2B5EF4-FFF2-40B4-BE49-F238E27FC236}">
                <a16:creationId xmlns:a16="http://schemas.microsoft.com/office/drawing/2014/main" id="{4F4EA0A7-EE2E-9AFD-4AEF-15AD232FD031}"/>
              </a:ext>
            </a:extLst>
          </p:cNvPr>
          <p:cNvSpPr txBox="1"/>
          <p:nvPr/>
        </p:nvSpPr>
        <p:spPr>
          <a:xfrm>
            <a:off x="8985127" y="6427113"/>
            <a:ext cx="2782218" cy="430887"/>
          </a:xfrm>
          <a:prstGeom prst="rect">
            <a:avLst/>
          </a:prstGeom>
          <a:noFill/>
        </p:spPr>
        <p:txBody>
          <a:bodyPr wrap="square">
            <a:spAutoFit/>
          </a:bodyPr>
          <a:lstStyle/>
          <a:p>
            <a:r>
              <a:rPr lang="en-US" sz="1100" dirty="0"/>
              <a:t>Arthritis Rheum. 2006;54:2793</a:t>
            </a:r>
          </a:p>
          <a:p>
            <a:r>
              <a:rPr lang="en-US" sz="1100" dirty="0"/>
              <a:t>N </a:t>
            </a:r>
            <a:r>
              <a:rPr lang="en-US" sz="1100" dirty="0" err="1"/>
              <a:t>Engl</a:t>
            </a:r>
            <a:r>
              <a:rPr lang="en-US" sz="1100" dirty="0"/>
              <a:t> J Med 2005; 353:1114</a:t>
            </a:r>
          </a:p>
        </p:txBody>
      </p:sp>
      <p:pic>
        <p:nvPicPr>
          <p:cNvPr id="12" name="Picture 11" descr="A graph of a number of patients&#10;&#10;Description automatically generated">
            <a:extLst>
              <a:ext uri="{FF2B5EF4-FFF2-40B4-BE49-F238E27FC236}">
                <a16:creationId xmlns:a16="http://schemas.microsoft.com/office/drawing/2014/main" id="{A178A4FD-D388-CB1E-5D8B-1689F74E748A}"/>
              </a:ext>
            </a:extLst>
          </p:cNvPr>
          <p:cNvPicPr>
            <a:picLocks noChangeAspect="1"/>
          </p:cNvPicPr>
          <p:nvPr/>
        </p:nvPicPr>
        <p:blipFill>
          <a:blip r:embed="rId5"/>
          <a:stretch>
            <a:fillRect/>
          </a:stretch>
        </p:blipFill>
        <p:spPr>
          <a:xfrm>
            <a:off x="6222101" y="1431497"/>
            <a:ext cx="4023360" cy="2928933"/>
          </a:xfrm>
          <a:prstGeom prst="rect">
            <a:avLst/>
          </a:prstGeom>
        </p:spPr>
      </p:pic>
      <p:sp>
        <p:nvSpPr>
          <p:cNvPr id="13" name="TextBox 12">
            <a:extLst>
              <a:ext uri="{FF2B5EF4-FFF2-40B4-BE49-F238E27FC236}">
                <a16:creationId xmlns:a16="http://schemas.microsoft.com/office/drawing/2014/main" id="{87A7DE77-F86C-66A7-3D7A-F5A90C1C77C5}"/>
              </a:ext>
            </a:extLst>
          </p:cNvPr>
          <p:cNvSpPr txBox="1"/>
          <p:nvPr/>
        </p:nvSpPr>
        <p:spPr>
          <a:xfrm>
            <a:off x="1046602" y="6427113"/>
            <a:ext cx="1620957" cy="246221"/>
          </a:xfrm>
          <a:prstGeom prst="rect">
            <a:avLst/>
          </a:prstGeom>
          <a:noFill/>
        </p:spPr>
        <p:txBody>
          <a:bodyPr wrap="none" rtlCol="0">
            <a:spAutoFit/>
          </a:bodyPr>
          <a:lstStyle/>
          <a:p>
            <a:r>
              <a:rPr lang="en-US" sz="1000" dirty="0"/>
              <a:t>*IR: inadequate response</a:t>
            </a:r>
          </a:p>
        </p:txBody>
      </p:sp>
      <p:sp>
        <p:nvSpPr>
          <p:cNvPr id="15" name="TextBox 14">
            <a:extLst>
              <a:ext uri="{FF2B5EF4-FFF2-40B4-BE49-F238E27FC236}">
                <a16:creationId xmlns:a16="http://schemas.microsoft.com/office/drawing/2014/main" id="{08CA98DF-B6ED-514B-171A-99F2C87D07B2}"/>
              </a:ext>
            </a:extLst>
          </p:cNvPr>
          <p:cNvSpPr txBox="1"/>
          <p:nvPr/>
        </p:nvSpPr>
        <p:spPr>
          <a:xfrm>
            <a:off x="8488110" y="2028567"/>
            <a:ext cx="1781257" cy="246221"/>
          </a:xfrm>
          <a:prstGeom prst="rect">
            <a:avLst/>
          </a:prstGeom>
          <a:noFill/>
        </p:spPr>
        <p:txBody>
          <a:bodyPr wrap="none" rtlCol="0">
            <a:spAutoFit/>
          </a:bodyPr>
          <a:lstStyle/>
          <a:p>
            <a:r>
              <a:rPr lang="en-US" sz="1000" dirty="0"/>
              <a:t>*ACR 70: 70% improvement</a:t>
            </a:r>
          </a:p>
        </p:txBody>
      </p:sp>
    </p:spTree>
    <p:extLst>
      <p:ext uri="{BB962C8B-B14F-4D97-AF65-F5344CB8AC3E}">
        <p14:creationId xmlns:p14="http://schemas.microsoft.com/office/powerpoint/2010/main" val="47812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F75D-E522-6B77-B790-11801687961C}"/>
              </a:ext>
            </a:extLst>
          </p:cNvPr>
          <p:cNvSpPr>
            <a:spLocks noGrp="1"/>
          </p:cNvSpPr>
          <p:nvPr>
            <p:ph type="title"/>
          </p:nvPr>
        </p:nvSpPr>
        <p:spPr/>
        <p:txBody>
          <a:bodyPr/>
          <a:lstStyle/>
          <a:p>
            <a:r>
              <a:rPr lang="en-US" dirty="0"/>
              <a:t>ALTRA study: define pathogenic mechanisms in RA</a:t>
            </a:r>
          </a:p>
        </p:txBody>
      </p:sp>
      <p:sp>
        <p:nvSpPr>
          <p:cNvPr id="4" name="Slide Number Placeholder 3">
            <a:extLst>
              <a:ext uri="{FF2B5EF4-FFF2-40B4-BE49-F238E27FC236}">
                <a16:creationId xmlns:a16="http://schemas.microsoft.com/office/drawing/2014/main" id="{14439E7E-73C2-88CF-D36F-649952D8FBF0}"/>
              </a:ext>
            </a:extLst>
          </p:cNvPr>
          <p:cNvSpPr>
            <a:spLocks noGrp="1"/>
          </p:cNvSpPr>
          <p:nvPr>
            <p:ph type="sldNum" sz="quarter" idx="12"/>
          </p:nvPr>
        </p:nvSpPr>
        <p:spPr/>
        <p:txBody>
          <a:bodyPr/>
          <a:lstStyle/>
          <a:p>
            <a:fld id="{B9D7705B-E7B5-4406-91D8-7946A28F7539}" type="slidenum">
              <a:rPr lang="en-US" smtClean="0"/>
              <a:t>4</a:t>
            </a:fld>
            <a:endParaRPr lang="en-US"/>
          </a:p>
        </p:txBody>
      </p:sp>
      <p:grpSp>
        <p:nvGrpSpPr>
          <p:cNvPr id="76" name="Group 75">
            <a:extLst>
              <a:ext uri="{FF2B5EF4-FFF2-40B4-BE49-F238E27FC236}">
                <a16:creationId xmlns:a16="http://schemas.microsoft.com/office/drawing/2014/main" id="{01BB493E-AFF6-09AA-13A7-5E7DCB0034EF}"/>
              </a:ext>
            </a:extLst>
          </p:cNvPr>
          <p:cNvGrpSpPr>
            <a:grpSpLocks noChangeAspect="1"/>
          </p:cNvGrpSpPr>
          <p:nvPr/>
        </p:nvGrpSpPr>
        <p:grpSpPr>
          <a:xfrm>
            <a:off x="1591660" y="1510030"/>
            <a:ext cx="9219063" cy="4846320"/>
            <a:chOff x="1846992" y="1690688"/>
            <a:chExt cx="7799946" cy="4100310"/>
          </a:xfrm>
        </p:grpSpPr>
        <p:grpSp>
          <p:nvGrpSpPr>
            <p:cNvPr id="47" name="Group 46">
              <a:extLst>
                <a:ext uri="{FF2B5EF4-FFF2-40B4-BE49-F238E27FC236}">
                  <a16:creationId xmlns:a16="http://schemas.microsoft.com/office/drawing/2014/main" id="{20DC952D-AB59-18E5-A577-06E016681B8C}"/>
                </a:ext>
              </a:extLst>
            </p:cNvPr>
            <p:cNvGrpSpPr/>
            <p:nvPr/>
          </p:nvGrpSpPr>
          <p:grpSpPr>
            <a:xfrm>
              <a:off x="1846992" y="2936014"/>
              <a:ext cx="3371863" cy="1612934"/>
              <a:chOff x="2520543" y="567284"/>
              <a:chExt cx="4495817" cy="2150580"/>
            </a:xfrm>
          </p:grpSpPr>
          <p:sp>
            <p:nvSpPr>
              <p:cNvPr id="48" name="TextBox 47">
                <a:extLst>
                  <a:ext uri="{FF2B5EF4-FFF2-40B4-BE49-F238E27FC236}">
                    <a16:creationId xmlns:a16="http://schemas.microsoft.com/office/drawing/2014/main" id="{D7812AFE-B329-F855-B8AD-9D3DB952FBBB}"/>
                  </a:ext>
                </a:extLst>
              </p:cNvPr>
              <p:cNvSpPr txBox="1"/>
              <p:nvPr/>
            </p:nvSpPr>
            <p:spPr>
              <a:xfrm>
                <a:off x="2678894" y="567284"/>
                <a:ext cx="1214437" cy="861776"/>
              </a:xfrm>
              <a:prstGeom prst="rect">
                <a:avLst/>
              </a:prstGeom>
              <a:noFill/>
            </p:spPr>
            <p:txBody>
              <a:bodyPr wrap="none" rtlCol="0">
                <a:spAutoFit/>
              </a:bodyPr>
              <a:lstStyle/>
              <a:p>
                <a:r>
                  <a:rPr lang="en-US" sz="1800" dirty="0"/>
                  <a:t>(n=35)</a:t>
                </a:r>
              </a:p>
              <a:p>
                <a:r>
                  <a:rPr lang="en-US" sz="1800" dirty="0"/>
                  <a:t>Healthy</a:t>
                </a:r>
              </a:p>
            </p:txBody>
          </p:sp>
          <p:pic>
            <p:nvPicPr>
              <p:cNvPr id="49" name="Graphic 48" descr="Group of men with solid fill">
                <a:extLst>
                  <a:ext uri="{FF2B5EF4-FFF2-40B4-BE49-F238E27FC236}">
                    <a16:creationId xmlns:a16="http://schemas.microsoft.com/office/drawing/2014/main" id="{F923D18F-8218-D8C1-473A-E06FB48490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0543" y="1254822"/>
                <a:ext cx="1463042" cy="1463040"/>
              </a:xfrm>
              <a:prstGeom prst="rect">
                <a:avLst/>
              </a:prstGeom>
            </p:spPr>
          </p:pic>
          <p:pic>
            <p:nvPicPr>
              <p:cNvPr id="50" name="Graphic 49" descr="Group of men with solid fill">
                <a:extLst>
                  <a:ext uri="{FF2B5EF4-FFF2-40B4-BE49-F238E27FC236}">
                    <a16:creationId xmlns:a16="http://schemas.microsoft.com/office/drawing/2014/main" id="{D66BD04C-73BC-498D-E12F-E0168E9F45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3320" y="1254822"/>
                <a:ext cx="1463040" cy="1463042"/>
              </a:xfrm>
              <a:prstGeom prst="rect">
                <a:avLst/>
              </a:prstGeom>
            </p:spPr>
          </p:pic>
          <p:pic>
            <p:nvPicPr>
              <p:cNvPr id="51" name="Graphic 50" descr="Group of men with solid fill">
                <a:extLst>
                  <a:ext uri="{FF2B5EF4-FFF2-40B4-BE49-F238E27FC236}">
                    <a16:creationId xmlns:a16="http://schemas.microsoft.com/office/drawing/2014/main" id="{76E9BCA7-CC94-71F4-C823-49A3331DD6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3516" y="1254822"/>
                <a:ext cx="1463040" cy="1463040"/>
              </a:xfrm>
              <a:prstGeom prst="rect">
                <a:avLst/>
              </a:prstGeom>
            </p:spPr>
          </p:pic>
          <p:sp>
            <p:nvSpPr>
              <p:cNvPr id="52" name="TextBox 51">
                <a:extLst>
                  <a:ext uri="{FF2B5EF4-FFF2-40B4-BE49-F238E27FC236}">
                    <a16:creationId xmlns:a16="http://schemas.microsoft.com/office/drawing/2014/main" id="{FE701A99-4635-459E-5215-983A3A315640}"/>
                  </a:ext>
                </a:extLst>
              </p:cNvPr>
              <p:cNvSpPr txBox="1"/>
              <p:nvPr/>
            </p:nvSpPr>
            <p:spPr>
              <a:xfrm>
                <a:off x="4240127" y="567284"/>
                <a:ext cx="1116119" cy="861776"/>
              </a:xfrm>
              <a:prstGeom prst="rect">
                <a:avLst/>
              </a:prstGeom>
              <a:noFill/>
            </p:spPr>
            <p:txBody>
              <a:bodyPr wrap="none" rtlCol="0">
                <a:spAutoFit/>
              </a:bodyPr>
              <a:lstStyle/>
              <a:p>
                <a:r>
                  <a:rPr lang="en-US" sz="1800" dirty="0"/>
                  <a:t>(n=26)</a:t>
                </a:r>
              </a:p>
              <a:p>
                <a:r>
                  <a:rPr lang="en-US" sz="1800" dirty="0"/>
                  <a:t>At-Risk</a:t>
                </a:r>
              </a:p>
            </p:txBody>
          </p:sp>
          <p:sp>
            <p:nvSpPr>
              <p:cNvPr id="53" name="TextBox 52">
                <a:extLst>
                  <a:ext uri="{FF2B5EF4-FFF2-40B4-BE49-F238E27FC236}">
                    <a16:creationId xmlns:a16="http://schemas.microsoft.com/office/drawing/2014/main" id="{DB5F261A-D530-F736-78A4-8C3C31436152}"/>
                  </a:ext>
                </a:extLst>
              </p:cNvPr>
              <p:cNvSpPr txBox="1"/>
              <p:nvPr/>
            </p:nvSpPr>
            <p:spPr>
              <a:xfrm>
                <a:off x="5847444" y="567284"/>
                <a:ext cx="906659" cy="861776"/>
              </a:xfrm>
              <a:prstGeom prst="rect">
                <a:avLst/>
              </a:prstGeom>
              <a:noFill/>
            </p:spPr>
            <p:txBody>
              <a:bodyPr wrap="none" rtlCol="0">
                <a:spAutoFit/>
              </a:bodyPr>
              <a:lstStyle/>
              <a:p>
                <a:r>
                  <a:rPr lang="en-US" sz="1800" dirty="0"/>
                  <a:t>(n=6)</a:t>
                </a:r>
              </a:p>
              <a:p>
                <a:r>
                  <a:rPr lang="en-US" sz="1800" dirty="0"/>
                  <a:t>ERA</a:t>
                </a:r>
              </a:p>
            </p:txBody>
          </p:sp>
        </p:grpSp>
        <p:grpSp>
          <p:nvGrpSpPr>
            <p:cNvPr id="54" name="Group 53">
              <a:extLst>
                <a:ext uri="{FF2B5EF4-FFF2-40B4-BE49-F238E27FC236}">
                  <a16:creationId xmlns:a16="http://schemas.microsoft.com/office/drawing/2014/main" id="{F60DC35A-D5C3-2A4C-D4CD-C86DEA66291A}"/>
                </a:ext>
              </a:extLst>
            </p:cNvPr>
            <p:cNvGrpSpPr/>
            <p:nvPr/>
          </p:nvGrpSpPr>
          <p:grpSpPr>
            <a:xfrm>
              <a:off x="2056039" y="1690688"/>
              <a:ext cx="7590899" cy="4100310"/>
              <a:chOff x="802913" y="938607"/>
              <a:chExt cx="7590899" cy="4100310"/>
            </a:xfrm>
          </p:grpSpPr>
          <p:grpSp>
            <p:nvGrpSpPr>
              <p:cNvPr id="55" name="Group 54">
                <a:extLst>
                  <a:ext uri="{FF2B5EF4-FFF2-40B4-BE49-F238E27FC236}">
                    <a16:creationId xmlns:a16="http://schemas.microsoft.com/office/drawing/2014/main" id="{EB40CA34-2D2B-3AF9-4B5B-7E2ABDFD13BF}"/>
                  </a:ext>
                </a:extLst>
              </p:cNvPr>
              <p:cNvGrpSpPr/>
              <p:nvPr/>
            </p:nvGrpSpPr>
            <p:grpSpPr>
              <a:xfrm>
                <a:off x="3912183" y="1304953"/>
                <a:ext cx="3567793" cy="3733964"/>
                <a:chOff x="4525347" y="1343684"/>
                <a:chExt cx="4757057" cy="4978618"/>
              </a:xfrm>
            </p:grpSpPr>
            <p:grpSp>
              <p:nvGrpSpPr>
                <p:cNvPr id="69" name="Group 68">
                  <a:extLst>
                    <a:ext uri="{FF2B5EF4-FFF2-40B4-BE49-F238E27FC236}">
                      <a16:creationId xmlns:a16="http://schemas.microsoft.com/office/drawing/2014/main" id="{37C941B1-A21B-C5DE-8EFF-F70A1DD8D6D4}"/>
                    </a:ext>
                  </a:extLst>
                </p:cNvPr>
                <p:cNvGrpSpPr/>
                <p:nvPr/>
              </p:nvGrpSpPr>
              <p:grpSpPr>
                <a:xfrm>
                  <a:off x="4525347" y="1343684"/>
                  <a:ext cx="4757057" cy="4978618"/>
                  <a:chOff x="6596743" y="1445101"/>
                  <a:chExt cx="4757057" cy="4978618"/>
                </a:xfrm>
              </p:grpSpPr>
              <p:pic>
                <p:nvPicPr>
                  <p:cNvPr id="71" name="Picture 70">
                    <a:extLst>
                      <a:ext uri="{FF2B5EF4-FFF2-40B4-BE49-F238E27FC236}">
                        <a16:creationId xmlns:a16="http://schemas.microsoft.com/office/drawing/2014/main" id="{7C668414-0B0F-FF1F-4070-6105DD516182}"/>
                      </a:ext>
                    </a:extLst>
                  </p:cNvPr>
                  <p:cNvPicPr>
                    <a:picLocks noChangeAspect="1"/>
                  </p:cNvPicPr>
                  <p:nvPr/>
                </p:nvPicPr>
                <p:blipFill rotWithShape="1">
                  <a:blip r:embed="rId9"/>
                  <a:srcRect l="27448"/>
                  <a:stretch/>
                </p:blipFill>
                <p:spPr>
                  <a:xfrm>
                    <a:off x="6596743" y="1445101"/>
                    <a:ext cx="4757057" cy="4978618"/>
                  </a:xfrm>
                  <a:prstGeom prst="rect">
                    <a:avLst/>
                  </a:prstGeom>
                </p:spPr>
              </p:pic>
              <p:grpSp>
                <p:nvGrpSpPr>
                  <p:cNvPr id="72" name="Group 71">
                    <a:extLst>
                      <a:ext uri="{FF2B5EF4-FFF2-40B4-BE49-F238E27FC236}">
                        <a16:creationId xmlns:a16="http://schemas.microsoft.com/office/drawing/2014/main" id="{CB52A677-0CF1-C424-0821-A9AB44B8ADEE}"/>
                      </a:ext>
                    </a:extLst>
                  </p:cNvPr>
                  <p:cNvGrpSpPr/>
                  <p:nvPr/>
                </p:nvGrpSpPr>
                <p:grpSpPr>
                  <a:xfrm>
                    <a:off x="8215089" y="2145799"/>
                    <a:ext cx="1106192" cy="1996993"/>
                    <a:chOff x="3027268" y="1492656"/>
                    <a:chExt cx="1106192" cy="1996993"/>
                  </a:xfrm>
                </p:grpSpPr>
                <p:sp>
                  <p:nvSpPr>
                    <p:cNvPr id="73" name="Rectangle 72">
                      <a:extLst>
                        <a:ext uri="{FF2B5EF4-FFF2-40B4-BE49-F238E27FC236}">
                          <a16:creationId xmlns:a16="http://schemas.microsoft.com/office/drawing/2014/main" id="{751AE99B-3585-3477-743D-F846A2202E75}"/>
                        </a:ext>
                      </a:extLst>
                    </p:cNvPr>
                    <p:cNvSpPr/>
                    <p:nvPr/>
                  </p:nvSpPr>
                  <p:spPr>
                    <a:xfrm>
                      <a:off x="3027268" y="1492656"/>
                      <a:ext cx="1106192" cy="1249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74" name="Rectangle 73">
                      <a:extLst>
                        <a:ext uri="{FF2B5EF4-FFF2-40B4-BE49-F238E27FC236}">
                          <a16:creationId xmlns:a16="http://schemas.microsoft.com/office/drawing/2014/main" id="{574A37F9-BAA4-CACA-9B1F-0188ED8FB55A}"/>
                        </a:ext>
                      </a:extLst>
                    </p:cNvPr>
                    <p:cNvSpPr/>
                    <p:nvPr/>
                  </p:nvSpPr>
                  <p:spPr>
                    <a:xfrm>
                      <a:off x="3377681" y="2463281"/>
                      <a:ext cx="405367" cy="1026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75"/>
                    </a:p>
                  </p:txBody>
                </p:sp>
              </p:grpSp>
            </p:grpSp>
            <p:sp>
              <p:nvSpPr>
                <p:cNvPr id="70" name="Rectangle 69">
                  <a:extLst>
                    <a:ext uri="{FF2B5EF4-FFF2-40B4-BE49-F238E27FC236}">
                      <a16:creationId xmlns:a16="http://schemas.microsoft.com/office/drawing/2014/main" id="{E93E595C-AA2E-AB72-DC51-C49238EE4DA2}"/>
                    </a:ext>
                  </a:extLst>
                </p:cNvPr>
                <p:cNvSpPr/>
                <p:nvPr/>
              </p:nvSpPr>
              <p:spPr>
                <a:xfrm>
                  <a:off x="7919619" y="2240327"/>
                  <a:ext cx="1106192" cy="710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75" dirty="0"/>
                </a:p>
              </p:txBody>
            </p:sp>
          </p:grpSp>
          <p:sp>
            <p:nvSpPr>
              <p:cNvPr id="56" name="TextBox 55">
                <a:extLst>
                  <a:ext uri="{FF2B5EF4-FFF2-40B4-BE49-F238E27FC236}">
                    <a16:creationId xmlns:a16="http://schemas.microsoft.com/office/drawing/2014/main" id="{841AA258-8A9D-C6AE-5762-BA8111FA9856}"/>
                  </a:ext>
                </a:extLst>
              </p:cNvPr>
              <p:cNvSpPr txBox="1"/>
              <p:nvPr/>
            </p:nvSpPr>
            <p:spPr>
              <a:xfrm>
                <a:off x="4944426" y="4368415"/>
                <a:ext cx="1321196" cy="646331"/>
              </a:xfrm>
              <a:prstGeom prst="rect">
                <a:avLst/>
              </a:prstGeom>
              <a:noFill/>
            </p:spPr>
            <p:txBody>
              <a:bodyPr wrap="none" rtlCol="0">
                <a:spAutoFit/>
              </a:bodyPr>
              <a:lstStyle/>
              <a:p>
                <a:r>
                  <a:rPr lang="en-US" sz="1800" dirty="0">
                    <a:solidFill>
                      <a:srgbClr val="272E6A"/>
                    </a:solidFill>
                  </a:rPr>
                  <a:t>scRNA-seq: </a:t>
                </a:r>
              </a:p>
              <a:p>
                <a:r>
                  <a:rPr lang="en-US" sz="1800" dirty="0">
                    <a:solidFill>
                      <a:srgbClr val="272E6A"/>
                    </a:solidFill>
                  </a:rPr>
                  <a:t>~1M PBMCs</a:t>
                </a:r>
              </a:p>
            </p:txBody>
          </p:sp>
          <p:sp>
            <p:nvSpPr>
              <p:cNvPr id="57" name="TextBox 56">
                <a:extLst>
                  <a:ext uri="{FF2B5EF4-FFF2-40B4-BE49-F238E27FC236}">
                    <a16:creationId xmlns:a16="http://schemas.microsoft.com/office/drawing/2014/main" id="{85DDCCA1-6FDF-D750-3BAE-8558AE7AD2DC}"/>
                  </a:ext>
                </a:extLst>
              </p:cNvPr>
              <p:cNvSpPr txBox="1"/>
              <p:nvPr/>
            </p:nvSpPr>
            <p:spPr>
              <a:xfrm>
                <a:off x="6131973" y="1450124"/>
                <a:ext cx="1386919" cy="646331"/>
              </a:xfrm>
              <a:prstGeom prst="rect">
                <a:avLst/>
              </a:prstGeom>
              <a:noFill/>
            </p:spPr>
            <p:txBody>
              <a:bodyPr wrap="none" rtlCol="0">
                <a:spAutoFit/>
              </a:bodyPr>
              <a:lstStyle/>
              <a:p>
                <a:r>
                  <a:rPr lang="en-US" sz="1800" dirty="0">
                    <a:solidFill>
                      <a:srgbClr val="C00000"/>
                    </a:solidFill>
                  </a:rPr>
                  <a:t>scATAC-seq: </a:t>
                </a:r>
              </a:p>
              <a:p>
                <a:r>
                  <a:rPr lang="en-US" sz="1800" dirty="0">
                    <a:solidFill>
                      <a:srgbClr val="C00000"/>
                    </a:solidFill>
                  </a:rPr>
                  <a:t>~1M PBMCs</a:t>
                </a:r>
              </a:p>
            </p:txBody>
          </p:sp>
          <p:grpSp>
            <p:nvGrpSpPr>
              <p:cNvPr id="58" name="Group 57">
                <a:extLst>
                  <a:ext uri="{FF2B5EF4-FFF2-40B4-BE49-F238E27FC236}">
                    <a16:creationId xmlns:a16="http://schemas.microsoft.com/office/drawing/2014/main" id="{8869870C-BAFB-4142-6FE3-3F0956346D1E}"/>
                  </a:ext>
                </a:extLst>
              </p:cNvPr>
              <p:cNvGrpSpPr>
                <a:grpSpLocks noChangeAspect="1"/>
              </p:cNvGrpSpPr>
              <p:nvPr/>
            </p:nvGrpSpPr>
            <p:grpSpPr>
              <a:xfrm>
                <a:off x="6144690" y="2126735"/>
                <a:ext cx="1275824" cy="361146"/>
                <a:chOff x="619125" y="2744835"/>
                <a:chExt cx="11134726" cy="3245480"/>
              </a:xfrm>
            </p:grpSpPr>
            <p:sp>
              <p:nvSpPr>
                <p:cNvPr id="61" name="Freeform: Shape 399">
                  <a:extLst>
                    <a:ext uri="{FF2B5EF4-FFF2-40B4-BE49-F238E27FC236}">
                      <a16:creationId xmlns:a16="http://schemas.microsoft.com/office/drawing/2014/main" id="{B33B03D3-EF2C-9D60-D341-5EEDD8197C74}"/>
                    </a:ext>
                  </a:extLst>
                </p:cNvPr>
                <p:cNvSpPr/>
                <p:nvPr/>
              </p:nvSpPr>
              <p:spPr>
                <a:xfrm>
                  <a:off x="619125" y="2790825"/>
                  <a:ext cx="11134726" cy="3199490"/>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FF5BCEE3-5ADD-6FF8-C11C-17BAA5A2B571}"/>
                    </a:ext>
                  </a:extLst>
                </p:cNvPr>
                <p:cNvSpPr>
                  <a:spLocks noChangeAspect="1"/>
                </p:cNvSpPr>
                <p:nvPr/>
              </p:nvSpPr>
              <p:spPr>
                <a:xfrm>
                  <a:off x="3102317" y="2882782"/>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AC5A1748-ECF1-5CD3-3907-6D1FCA7879D2}"/>
                    </a:ext>
                  </a:extLst>
                </p:cNvPr>
                <p:cNvSpPr>
                  <a:spLocks noChangeAspect="1"/>
                </p:cNvSpPr>
                <p:nvPr/>
              </p:nvSpPr>
              <p:spPr>
                <a:xfrm>
                  <a:off x="1257673" y="3486483"/>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F905C4B7-3B39-7788-ED7E-A56D726DB8AC}"/>
                    </a:ext>
                  </a:extLst>
                </p:cNvPr>
                <p:cNvSpPr>
                  <a:spLocks noChangeAspect="1"/>
                </p:cNvSpPr>
                <p:nvPr/>
              </p:nvSpPr>
              <p:spPr>
                <a:xfrm>
                  <a:off x="4015032" y="4453887"/>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6D1590D5-1C73-B861-904D-29838AC4BC34}"/>
                    </a:ext>
                  </a:extLst>
                </p:cNvPr>
                <p:cNvSpPr>
                  <a:spLocks noChangeAspect="1"/>
                </p:cNvSpPr>
                <p:nvPr/>
              </p:nvSpPr>
              <p:spPr>
                <a:xfrm>
                  <a:off x="7724582" y="2753055"/>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6856AEA8-FC08-7348-4EE2-51D16C5DB210}"/>
                    </a:ext>
                  </a:extLst>
                </p:cNvPr>
                <p:cNvSpPr>
                  <a:spLocks noChangeAspect="1"/>
                </p:cNvSpPr>
                <p:nvPr/>
              </p:nvSpPr>
              <p:spPr>
                <a:xfrm>
                  <a:off x="10113126" y="2744835"/>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9D565DFF-5646-3203-D7EE-FD2106CB42ED}"/>
                    </a:ext>
                  </a:extLst>
                </p:cNvPr>
                <p:cNvSpPr>
                  <a:spLocks noChangeAspect="1"/>
                </p:cNvSpPr>
                <p:nvPr/>
              </p:nvSpPr>
              <p:spPr>
                <a:xfrm>
                  <a:off x="6545270" y="3975215"/>
                  <a:ext cx="1087803" cy="1092440"/>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D470F785-A2DE-95FC-15FB-C2B74207DB4A}"/>
                    </a:ext>
                  </a:extLst>
                </p:cNvPr>
                <p:cNvSpPr>
                  <a:spLocks noChangeAspect="1"/>
                </p:cNvSpPr>
                <p:nvPr/>
              </p:nvSpPr>
              <p:spPr>
                <a:xfrm>
                  <a:off x="9025327" y="4125980"/>
                  <a:ext cx="1087799" cy="1092435"/>
                </a:xfrm>
                <a:prstGeom prst="ellipse">
                  <a:avLst/>
                </a:prstGeom>
                <a:solidFill>
                  <a:schemeClr val="bg1">
                    <a:lumMod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rial" panose="020B0604020202020204" pitchFamily="34" charset="0"/>
                    <a:cs typeface="Arial" panose="020B0604020202020204" pitchFamily="34" charset="0"/>
                  </a:endParaRPr>
                </a:p>
              </p:txBody>
            </p:sp>
          </p:grpSp>
          <p:sp>
            <p:nvSpPr>
              <p:cNvPr id="59" name="TextBox 58">
                <a:extLst>
                  <a:ext uri="{FF2B5EF4-FFF2-40B4-BE49-F238E27FC236}">
                    <a16:creationId xmlns:a16="http://schemas.microsoft.com/office/drawing/2014/main" id="{8DF003D9-B956-9E9F-F1D0-AB487447C7CC}"/>
                  </a:ext>
                </a:extLst>
              </p:cNvPr>
              <p:cNvSpPr txBox="1"/>
              <p:nvPr/>
            </p:nvSpPr>
            <p:spPr>
              <a:xfrm>
                <a:off x="7104677" y="2862018"/>
                <a:ext cx="1289135" cy="1477328"/>
              </a:xfrm>
              <a:prstGeom prst="rect">
                <a:avLst/>
              </a:prstGeom>
              <a:noFill/>
            </p:spPr>
            <p:txBody>
              <a:bodyPr wrap="none" rtlCol="0">
                <a:spAutoFit/>
              </a:bodyPr>
              <a:lstStyle/>
              <a:p>
                <a:r>
                  <a:rPr lang="en-US" sz="1800" dirty="0"/>
                  <a:t>B cell, </a:t>
                </a:r>
              </a:p>
              <a:p>
                <a:r>
                  <a:rPr lang="en-US" sz="1800" dirty="0"/>
                  <a:t>T cell,</a:t>
                </a:r>
              </a:p>
              <a:p>
                <a:r>
                  <a:rPr lang="en-US" sz="1800" dirty="0"/>
                  <a:t>NK cell,</a:t>
                </a:r>
              </a:p>
              <a:p>
                <a:r>
                  <a:rPr lang="en-US" sz="1800" dirty="0"/>
                  <a:t>Monocytes,</a:t>
                </a:r>
              </a:p>
              <a:p>
                <a:r>
                  <a:rPr lang="en-US" sz="1800" dirty="0"/>
                  <a:t>… </a:t>
                </a:r>
              </a:p>
            </p:txBody>
          </p:sp>
          <p:pic>
            <p:nvPicPr>
              <p:cNvPr id="60" name="Picture 59">
                <a:extLst>
                  <a:ext uri="{FF2B5EF4-FFF2-40B4-BE49-F238E27FC236}">
                    <a16:creationId xmlns:a16="http://schemas.microsoft.com/office/drawing/2014/main" id="{0001F20B-1529-AD6E-4142-BDE476032C13}"/>
                  </a:ext>
                </a:extLst>
              </p:cNvPr>
              <p:cNvPicPr>
                <a:picLocks noChangeAspect="1"/>
              </p:cNvPicPr>
              <p:nvPr/>
            </p:nvPicPr>
            <p:blipFill>
              <a:blip r:embed="rId10"/>
              <a:stretch>
                <a:fillRect/>
              </a:stretch>
            </p:blipFill>
            <p:spPr>
              <a:xfrm>
                <a:off x="802913" y="938607"/>
                <a:ext cx="4676206" cy="832230"/>
              </a:xfrm>
              <a:prstGeom prst="rect">
                <a:avLst/>
              </a:prstGeom>
            </p:spPr>
          </p:pic>
        </p:grpSp>
      </p:grpSp>
      <p:sp>
        <p:nvSpPr>
          <p:cNvPr id="75" name="TextBox 74">
            <a:extLst>
              <a:ext uri="{FF2B5EF4-FFF2-40B4-BE49-F238E27FC236}">
                <a16:creationId xmlns:a16="http://schemas.microsoft.com/office/drawing/2014/main" id="{F50EAFE2-F4FD-25FC-D4E7-307F937B702E}"/>
              </a:ext>
            </a:extLst>
          </p:cNvPr>
          <p:cNvSpPr txBox="1"/>
          <p:nvPr/>
        </p:nvSpPr>
        <p:spPr>
          <a:xfrm>
            <a:off x="2524242" y="5029949"/>
            <a:ext cx="2201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E5E5E"/>
                </a:solidFill>
                <a:effectLst/>
                <a:uFillTx/>
                <a:latin typeface="Source Sans 3 Regular"/>
                <a:ea typeface="Source Sans 3 Regular"/>
                <a:cs typeface="Source Sans 3 Regular"/>
                <a:sym typeface="Source Sans 3 Regular"/>
              </a:rPr>
              <a:t>In total n = 67</a:t>
            </a:r>
          </a:p>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5E5E5E"/>
                </a:solidFill>
                <a:latin typeface="Source Sans 3 Regular"/>
                <a:ea typeface="Source Sans 3 Regular"/>
                <a:cs typeface="Source Sans 3 Regular"/>
                <a:sym typeface="Source Sans 3 Regular"/>
              </a:rPr>
              <a:t>Age and sex matched </a:t>
            </a:r>
            <a:r>
              <a:rPr kumimoji="0" lang="en-US" sz="1800" b="0" i="0" u="none" strike="noStrike" cap="none" spc="0" normalizeH="0" baseline="0" dirty="0">
                <a:ln>
                  <a:noFill/>
                </a:ln>
                <a:solidFill>
                  <a:srgbClr val="5E5E5E"/>
                </a:solidFill>
                <a:effectLst/>
                <a:uFillTx/>
                <a:latin typeface="Source Sans 3 Regular"/>
                <a:ea typeface="Source Sans 3 Regular"/>
                <a:cs typeface="Source Sans 3 Regular"/>
                <a:sym typeface="Source Sans 3 Regular"/>
              </a:rPr>
              <a:t> </a:t>
            </a:r>
          </a:p>
        </p:txBody>
      </p:sp>
    </p:spTree>
    <p:extLst>
      <p:ext uri="{BB962C8B-B14F-4D97-AF65-F5344CB8AC3E}">
        <p14:creationId xmlns:p14="http://schemas.microsoft.com/office/powerpoint/2010/main" val="376495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1C31-8323-5D42-2C8A-2236423A095E}"/>
              </a:ext>
            </a:extLst>
          </p:cNvPr>
          <p:cNvSpPr>
            <a:spLocks noGrp="1"/>
          </p:cNvSpPr>
          <p:nvPr>
            <p:ph type="title"/>
          </p:nvPr>
        </p:nvSpPr>
        <p:spPr/>
        <p:txBody>
          <a:bodyPr/>
          <a:lstStyle/>
          <a:p>
            <a:r>
              <a:rPr lang="en-US" dirty="0"/>
              <a:t>Taiji: Integrating scRNA-seq and scATAC-seq to identify critical transcription factors </a:t>
            </a:r>
          </a:p>
        </p:txBody>
      </p:sp>
      <p:sp>
        <p:nvSpPr>
          <p:cNvPr id="4" name="Slide Number Placeholder 3">
            <a:extLst>
              <a:ext uri="{FF2B5EF4-FFF2-40B4-BE49-F238E27FC236}">
                <a16:creationId xmlns:a16="http://schemas.microsoft.com/office/drawing/2014/main" id="{4861B098-DCE4-7A3F-AE68-8DFE93D1F881}"/>
              </a:ext>
            </a:extLst>
          </p:cNvPr>
          <p:cNvSpPr>
            <a:spLocks noGrp="1"/>
          </p:cNvSpPr>
          <p:nvPr>
            <p:ph type="sldNum" sz="quarter" idx="12"/>
          </p:nvPr>
        </p:nvSpPr>
        <p:spPr/>
        <p:txBody>
          <a:bodyPr/>
          <a:lstStyle/>
          <a:p>
            <a:fld id="{B9D7705B-E7B5-4406-91D8-7946A28F7539}" type="slidenum">
              <a:rPr lang="en-US" smtClean="0"/>
              <a:t>5</a:t>
            </a:fld>
            <a:endParaRPr lang="en-US"/>
          </a:p>
        </p:txBody>
      </p:sp>
      <p:grpSp>
        <p:nvGrpSpPr>
          <p:cNvPr id="5" name="Group 4">
            <a:extLst>
              <a:ext uri="{FF2B5EF4-FFF2-40B4-BE49-F238E27FC236}">
                <a16:creationId xmlns:a16="http://schemas.microsoft.com/office/drawing/2014/main" id="{688726B4-FBD5-142E-D739-CC3CD24FF436}"/>
              </a:ext>
            </a:extLst>
          </p:cNvPr>
          <p:cNvGrpSpPr>
            <a:grpSpLocks noChangeAspect="1"/>
          </p:cNvGrpSpPr>
          <p:nvPr/>
        </p:nvGrpSpPr>
        <p:grpSpPr>
          <a:xfrm>
            <a:off x="508927" y="2119832"/>
            <a:ext cx="3042581" cy="3017520"/>
            <a:chOff x="-12925" y="2048492"/>
            <a:chExt cx="3466465" cy="3437910"/>
          </a:xfrm>
        </p:grpSpPr>
        <p:grpSp>
          <p:nvGrpSpPr>
            <p:cNvPr id="6" name="Group 5">
              <a:extLst>
                <a:ext uri="{FF2B5EF4-FFF2-40B4-BE49-F238E27FC236}">
                  <a16:creationId xmlns:a16="http://schemas.microsoft.com/office/drawing/2014/main" id="{173D6AC9-AA9D-CFD1-7612-5DDDA5529B46}"/>
                </a:ext>
              </a:extLst>
            </p:cNvPr>
            <p:cNvGrpSpPr>
              <a:grpSpLocks noChangeAspect="1"/>
            </p:cNvGrpSpPr>
            <p:nvPr/>
          </p:nvGrpSpPr>
          <p:grpSpPr>
            <a:xfrm>
              <a:off x="-12925" y="2048492"/>
              <a:ext cx="3466465" cy="3289064"/>
              <a:chOff x="441872" y="2370610"/>
              <a:chExt cx="1995496" cy="1893374"/>
            </a:xfrm>
          </p:grpSpPr>
          <p:sp>
            <p:nvSpPr>
              <p:cNvPr id="8" name="TextBox 7">
                <a:extLst>
                  <a:ext uri="{FF2B5EF4-FFF2-40B4-BE49-F238E27FC236}">
                    <a16:creationId xmlns:a16="http://schemas.microsoft.com/office/drawing/2014/main" id="{7689B57F-F0B3-CD69-EA20-64EDE768FBA6}"/>
                  </a:ext>
                </a:extLst>
              </p:cNvPr>
              <p:cNvSpPr txBox="1"/>
              <p:nvPr/>
            </p:nvSpPr>
            <p:spPr>
              <a:xfrm>
                <a:off x="441872" y="2370610"/>
                <a:ext cx="1995496" cy="496087"/>
              </a:xfrm>
              <a:prstGeom prst="rect">
                <a:avLst/>
              </a:prstGeom>
              <a:noFill/>
            </p:spPr>
            <p:txBody>
              <a:bodyPr wrap="square" rtlCol="0">
                <a:spAutoFit/>
              </a:bodyPr>
              <a:lstStyle/>
              <a:p>
                <a:pPr marL="342900" indent="-342900" algn="ctr">
                  <a:buAutoNum type="arabicPeriod"/>
                </a:pPr>
                <a:r>
                  <a:rPr lang="en-US" sz="1800" dirty="0">
                    <a:latin typeface="Arial" panose="020B0604020202020204" pitchFamily="34" charset="0"/>
                    <a:cs typeface="Arial" panose="020B0604020202020204" pitchFamily="34" charset="0"/>
                  </a:rPr>
                  <a:t>Co-embed based </a:t>
                </a:r>
              </a:p>
              <a:p>
                <a:pPr algn="ctr"/>
                <a:r>
                  <a:rPr lang="en-US" sz="1800" dirty="0">
                    <a:latin typeface="Arial" panose="020B0604020202020204" pitchFamily="34" charset="0"/>
                    <a:cs typeface="Arial" panose="020B0604020202020204" pitchFamily="34" charset="0"/>
                  </a:rPr>
                  <a:t>on cell state</a:t>
                </a:r>
              </a:p>
            </p:txBody>
          </p:sp>
          <p:grpSp>
            <p:nvGrpSpPr>
              <p:cNvPr id="9" name="Group 8">
                <a:extLst>
                  <a:ext uri="{FF2B5EF4-FFF2-40B4-BE49-F238E27FC236}">
                    <a16:creationId xmlns:a16="http://schemas.microsoft.com/office/drawing/2014/main" id="{DE77D073-710A-8E11-6C5A-18A000CD3B3F}"/>
                  </a:ext>
                </a:extLst>
              </p:cNvPr>
              <p:cNvGrpSpPr/>
              <p:nvPr/>
            </p:nvGrpSpPr>
            <p:grpSpPr>
              <a:xfrm>
                <a:off x="819689" y="2909855"/>
                <a:ext cx="1342705" cy="1354129"/>
                <a:chOff x="942412" y="3565663"/>
                <a:chExt cx="923866" cy="931726"/>
              </a:xfrm>
            </p:grpSpPr>
            <p:pic>
              <p:nvPicPr>
                <p:cNvPr id="10" name="Picture 9" descr="A red and blue dots&#10;&#10;Description automatically generated">
                  <a:extLst>
                    <a:ext uri="{FF2B5EF4-FFF2-40B4-BE49-F238E27FC236}">
                      <a16:creationId xmlns:a16="http://schemas.microsoft.com/office/drawing/2014/main" id="{6592DF47-6B2B-2091-E79F-1DEEC96DC5C9}"/>
                    </a:ext>
                  </a:extLst>
                </p:cNvPr>
                <p:cNvPicPr>
                  <a:picLocks noChangeAspect="1"/>
                </p:cNvPicPr>
                <p:nvPr/>
              </p:nvPicPr>
              <p:blipFill>
                <a:blip r:embed="rId3"/>
                <a:stretch>
                  <a:fillRect/>
                </a:stretch>
              </p:blipFill>
              <p:spPr>
                <a:xfrm>
                  <a:off x="942412" y="3565663"/>
                  <a:ext cx="923866" cy="914400"/>
                </a:xfrm>
                <a:prstGeom prst="rect">
                  <a:avLst/>
                </a:prstGeom>
              </p:spPr>
            </p:pic>
            <p:sp>
              <p:nvSpPr>
                <p:cNvPr id="11" name="TextBox 10">
                  <a:extLst>
                    <a:ext uri="{FF2B5EF4-FFF2-40B4-BE49-F238E27FC236}">
                      <a16:creationId xmlns:a16="http://schemas.microsoft.com/office/drawing/2014/main" id="{CBB84D88-408D-27A8-69DC-4BBFC2F88AB3}"/>
                    </a:ext>
                  </a:extLst>
                </p:cNvPr>
                <p:cNvSpPr txBox="1"/>
                <p:nvPr/>
              </p:nvSpPr>
              <p:spPr>
                <a:xfrm>
                  <a:off x="1356601" y="3977772"/>
                  <a:ext cx="354885" cy="195051"/>
                </a:xfrm>
                <a:prstGeom prst="rect">
                  <a:avLst/>
                </a:prstGeom>
                <a:noFill/>
              </p:spPr>
              <p:txBody>
                <a:bodyPr wrap="none" rtlCol="0">
                  <a:spAutoFit/>
                </a:bodyPr>
                <a:lstStyle/>
                <a:p>
                  <a:r>
                    <a:rPr lang="en-US" sz="1800" dirty="0">
                      <a:solidFill>
                        <a:srgbClr val="272E6A"/>
                      </a:solidFill>
                      <a:latin typeface="Arial" panose="020B0604020202020204" pitchFamily="34" charset="0"/>
                      <a:cs typeface="Arial" panose="020B0604020202020204" pitchFamily="34" charset="0"/>
                    </a:rPr>
                    <a:t>RNA</a:t>
                  </a:r>
                </a:p>
              </p:txBody>
            </p:sp>
            <p:sp>
              <p:nvSpPr>
                <p:cNvPr id="12" name="TextBox 11">
                  <a:extLst>
                    <a:ext uri="{FF2B5EF4-FFF2-40B4-BE49-F238E27FC236}">
                      <a16:creationId xmlns:a16="http://schemas.microsoft.com/office/drawing/2014/main" id="{89EE8802-802C-1D08-019E-842110203D57}"/>
                    </a:ext>
                  </a:extLst>
                </p:cNvPr>
                <p:cNvSpPr txBox="1"/>
                <p:nvPr/>
              </p:nvSpPr>
              <p:spPr>
                <a:xfrm>
                  <a:off x="1331569" y="4302338"/>
                  <a:ext cx="446295" cy="195051"/>
                </a:xfrm>
                <a:prstGeom prst="rect">
                  <a:avLst/>
                </a:prstGeom>
                <a:noFill/>
              </p:spPr>
              <p:txBody>
                <a:bodyPr wrap="square" rtlCol="0">
                  <a:spAutoFit/>
                </a:bodyPr>
                <a:lstStyle/>
                <a:p>
                  <a:r>
                    <a:rPr lang="en-US" sz="1800" dirty="0">
                      <a:solidFill>
                        <a:srgbClr val="D41F26"/>
                      </a:solidFill>
                      <a:latin typeface="Arial" panose="020B0604020202020204" pitchFamily="34" charset="0"/>
                      <a:cs typeface="Arial" panose="020B0604020202020204" pitchFamily="34" charset="0"/>
                    </a:rPr>
                    <a:t>ATAC</a:t>
                  </a:r>
                </a:p>
              </p:txBody>
            </p:sp>
          </p:grpSp>
        </p:grpSp>
        <p:sp>
          <p:nvSpPr>
            <p:cNvPr id="7" name="Rectangle: Rounded Corners 152">
              <a:extLst>
                <a:ext uri="{FF2B5EF4-FFF2-40B4-BE49-F238E27FC236}">
                  <a16:creationId xmlns:a16="http://schemas.microsoft.com/office/drawing/2014/main" id="{A2982B54-EECC-3654-4EA4-23230F360B05}"/>
                </a:ext>
              </a:extLst>
            </p:cNvPr>
            <p:cNvSpPr/>
            <p:nvPr/>
          </p:nvSpPr>
          <p:spPr>
            <a:xfrm>
              <a:off x="507064" y="2899849"/>
              <a:ext cx="2545107" cy="2586553"/>
            </a:xfrm>
            <a:prstGeom prst="roundRect">
              <a:avLst>
                <a:gd name="adj" fmla="val 10984"/>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BB1E758F-65D0-F502-AFE7-BE881A1602E6}"/>
              </a:ext>
            </a:extLst>
          </p:cNvPr>
          <p:cNvGrpSpPr/>
          <p:nvPr/>
        </p:nvGrpSpPr>
        <p:grpSpPr>
          <a:xfrm>
            <a:off x="3721567" y="2117495"/>
            <a:ext cx="3961006" cy="3276962"/>
            <a:chOff x="2336903" y="788583"/>
            <a:chExt cx="3961006" cy="3276962"/>
          </a:xfrm>
        </p:grpSpPr>
        <p:sp>
          <p:nvSpPr>
            <p:cNvPr id="14" name="TextBox 13">
              <a:extLst>
                <a:ext uri="{FF2B5EF4-FFF2-40B4-BE49-F238E27FC236}">
                  <a16:creationId xmlns:a16="http://schemas.microsoft.com/office/drawing/2014/main" id="{306F8B8D-B411-CF04-3E93-B9530D985B3F}"/>
                </a:ext>
              </a:extLst>
            </p:cNvPr>
            <p:cNvSpPr txBox="1"/>
            <p:nvPr/>
          </p:nvSpPr>
          <p:spPr>
            <a:xfrm>
              <a:off x="4533930" y="1522236"/>
              <a:ext cx="1393341"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gene count</a:t>
              </a:r>
            </a:p>
          </p:txBody>
        </p:sp>
        <p:sp>
          <p:nvSpPr>
            <p:cNvPr id="15" name="TextBox 14">
              <a:extLst>
                <a:ext uri="{FF2B5EF4-FFF2-40B4-BE49-F238E27FC236}">
                  <a16:creationId xmlns:a16="http://schemas.microsoft.com/office/drawing/2014/main" id="{5EC00AD7-18BC-5AD3-CBFF-C4C3301CBB8D}"/>
                </a:ext>
              </a:extLst>
            </p:cNvPr>
            <p:cNvSpPr txBox="1"/>
            <p:nvPr/>
          </p:nvSpPr>
          <p:spPr>
            <a:xfrm>
              <a:off x="2451383" y="788583"/>
              <a:ext cx="3358167"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2. Aggregate cells</a:t>
              </a:r>
            </a:p>
          </p:txBody>
        </p:sp>
        <p:grpSp>
          <p:nvGrpSpPr>
            <p:cNvPr id="16" name="Group 15">
              <a:extLst>
                <a:ext uri="{FF2B5EF4-FFF2-40B4-BE49-F238E27FC236}">
                  <a16:creationId xmlns:a16="http://schemas.microsoft.com/office/drawing/2014/main" id="{B3DA18C0-F8FD-A8CA-AD16-5FEDC01C8687}"/>
                </a:ext>
              </a:extLst>
            </p:cNvPr>
            <p:cNvGrpSpPr/>
            <p:nvPr/>
          </p:nvGrpSpPr>
          <p:grpSpPr>
            <a:xfrm>
              <a:off x="2879719" y="1576026"/>
              <a:ext cx="1536595" cy="598933"/>
              <a:chOff x="4552850" y="4044714"/>
              <a:chExt cx="756415" cy="294834"/>
            </a:xfrm>
          </p:grpSpPr>
          <p:cxnSp>
            <p:nvCxnSpPr>
              <p:cNvPr id="77" name="Straight Connector 76">
                <a:extLst>
                  <a:ext uri="{FF2B5EF4-FFF2-40B4-BE49-F238E27FC236}">
                    <a16:creationId xmlns:a16="http://schemas.microsoft.com/office/drawing/2014/main" id="{E3F162A5-8A4E-E4F2-79BB-EA4298343171}"/>
                  </a:ext>
                </a:extLst>
              </p:cNvPr>
              <p:cNvCxnSpPr>
                <a:cxnSpLocks/>
              </p:cNvCxnSpPr>
              <p:nvPr/>
            </p:nvCxnSpPr>
            <p:spPr>
              <a:xfrm flipV="1">
                <a:off x="4552850" y="4336812"/>
                <a:ext cx="756415" cy="273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8" name="Freeform 77">
                <a:extLst>
                  <a:ext uri="{FF2B5EF4-FFF2-40B4-BE49-F238E27FC236}">
                    <a16:creationId xmlns:a16="http://schemas.microsoft.com/office/drawing/2014/main" id="{C2EAE345-6C9F-84A7-4856-9E0380109570}"/>
                  </a:ext>
                </a:extLst>
              </p:cNvPr>
              <p:cNvSpPr/>
              <p:nvPr/>
            </p:nvSpPr>
            <p:spPr>
              <a:xfrm>
                <a:off x="4657935" y="4044714"/>
                <a:ext cx="149190" cy="294834"/>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841055-CAAB-982C-FF07-18318DBD9C5A}"/>
                </a:ext>
              </a:extLst>
            </p:cNvPr>
            <p:cNvGrpSpPr/>
            <p:nvPr/>
          </p:nvGrpSpPr>
          <p:grpSpPr>
            <a:xfrm>
              <a:off x="2878428" y="1849528"/>
              <a:ext cx="1536595" cy="617862"/>
              <a:chOff x="4552850" y="4044714"/>
              <a:chExt cx="756415" cy="304153"/>
            </a:xfrm>
          </p:grpSpPr>
          <p:cxnSp>
            <p:nvCxnSpPr>
              <p:cNvPr id="74" name="Straight Connector 73">
                <a:extLst>
                  <a:ext uri="{FF2B5EF4-FFF2-40B4-BE49-F238E27FC236}">
                    <a16:creationId xmlns:a16="http://schemas.microsoft.com/office/drawing/2014/main" id="{7D906F7E-6BEE-39C5-F462-834999E52C37}"/>
                  </a:ext>
                </a:extLst>
              </p:cNvPr>
              <p:cNvCxnSpPr>
                <a:cxnSpLocks/>
              </p:cNvCxnSpPr>
              <p:nvPr/>
            </p:nvCxnSpPr>
            <p:spPr>
              <a:xfrm flipV="1">
                <a:off x="4552850" y="4336812"/>
                <a:ext cx="756415" cy="27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Freeform 74">
                <a:extLst>
                  <a:ext uri="{FF2B5EF4-FFF2-40B4-BE49-F238E27FC236}">
                    <a16:creationId xmlns:a16="http://schemas.microsoft.com/office/drawing/2014/main" id="{41952998-954E-95B1-D4C6-58CF5E3F3CCB}"/>
                  </a:ext>
                </a:extLst>
              </p:cNvPr>
              <p:cNvSpPr/>
              <p:nvPr/>
            </p:nvSpPr>
            <p:spPr>
              <a:xfrm>
                <a:off x="4657935" y="4044714"/>
                <a:ext cx="149190" cy="294834"/>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sp>
            <p:nvSpPr>
              <p:cNvPr id="76" name="Freeform 75">
                <a:extLst>
                  <a:ext uri="{FF2B5EF4-FFF2-40B4-BE49-F238E27FC236}">
                    <a16:creationId xmlns:a16="http://schemas.microsoft.com/office/drawing/2014/main" id="{F5823F1B-E100-4875-AE7B-F7DBE61DAEC8}"/>
                  </a:ext>
                </a:extLst>
              </p:cNvPr>
              <p:cNvSpPr/>
              <p:nvPr/>
            </p:nvSpPr>
            <p:spPr>
              <a:xfrm>
                <a:off x="4971363" y="4130192"/>
                <a:ext cx="149190" cy="218675"/>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B56B299-C24D-822E-D2E8-395796C7DF5A}"/>
                </a:ext>
              </a:extLst>
            </p:cNvPr>
            <p:cNvGrpSpPr/>
            <p:nvPr/>
          </p:nvGrpSpPr>
          <p:grpSpPr>
            <a:xfrm>
              <a:off x="2879479" y="2380569"/>
              <a:ext cx="1536595" cy="363818"/>
              <a:chOff x="4552849" y="4336812"/>
              <a:chExt cx="756415" cy="179096"/>
            </a:xfrm>
          </p:grpSpPr>
          <p:cxnSp>
            <p:nvCxnSpPr>
              <p:cNvPr id="71" name="Straight Connector 70">
                <a:extLst>
                  <a:ext uri="{FF2B5EF4-FFF2-40B4-BE49-F238E27FC236}">
                    <a16:creationId xmlns:a16="http://schemas.microsoft.com/office/drawing/2014/main" id="{C688CE71-50B3-AE56-5121-D95CDE2DE467}"/>
                  </a:ext>
                </a:extLst>
              </p:cNvPr>
              <p:cNvCxnSpPr>
                <a:cxnSpLocks/>
              </p:cNvCxnSpPr>
              <p:nvPr/>
            </p:nvCxnSpPr>
            <p:spPr>
              <a:xfrm flipV="1">
                <a:off x="4552849" y="4513172"/>
                <a:ext cx="756415" cy="273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Freeform 71">
                <a:extLst>
                  <a:ext uri="{FF2B5EF4-FFF2-40B4-BE49-F238E27FC236}">
                    <a16:creationId xmlns:a16="http://schemas.microsoft.com/office/drawing/2014/main" id="{7E968234-8CEC-A596-C36F-0FC7BD5E143C}"/>
                  </a:ext>
                </a:extLst>
              </p:cNvPr>
              <p:cNvSpPr/>
              <p:nvPr/>
            </p:nvSpPr>
            <p:spPr>
              <a:xfrm>
                <a:off x="5187603" y="4336812"/>
                <a:ext cx="45719"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sp>
            <p:nvSpPr>
              <p:cNvPr id="73" name="Freeform 72">
                <a:extLst>
                  <a:ext uri="{FF2B5EF4-FFF2-40B4-BE49-F238E27FC236}">
                    <a16:creationId xmlns:a16="http://schemas.microsoft.com/office/drawing/2014/main" id="{F362F525-6377-9208-DE10-539EE69D1CE3}"/>
                  </a:ext>
                </a:extLst>
              </p:cNvPr>
              <p:cNvSpPr/>
              <p:nvPr/>
            </p:nvSpPr>
            <p:spPr>
              <a:xfrm>
                <a:off x="4657935" y="4336812"/>
                <a:ext cx="146062"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5666C486-E6B2-D938-8DD4-C1CFE054CFE3}"/>
                </a:ext>
              </a:extLst>
            </p:cNvPr>
            <p:cNvSpPr txBox="1"/>
            <p:nvPr/>
          </p:nvSpPr>
          <p:spPr>
            <a:xfrm>
              <a:off x="2369277" y="1635464"/>
              <a:ext cx="883517"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cell</a:t>
              </a:r>
            </a:p>
          </p:txBody>
        </p:sp>
        <p:sp>
          <p:nvSpPr>
            <p:cNvPr id="20" name="TextBox 19">
              <a:extLst>
                <a:ext uri="{FF2B5EF4-FFF2-40B4-BE49-F238E27FC236}">
                  <a16:creationId xmlns:a16="http://schemas.microsoft.com/office/drawing/2014/main" id="{EDC28AD9-FDEB-8A39-C365-6A0CC48C0447}"/>
                </a:ext>
              </a:extLst>
            </p:cNvPr>
            <p:cNvSpPr txBox="1"/>
            <p:nvPr/>
          </p:nvSpPr>
          <p:spPr>
            <a:xfrm>
              <a:off x="2458009" y="1996978"/>
              <a:ext cx="486146"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1</a:t>
              </a:r>
            </a:p>
          </p:txBody>
        </p:sp>
        <p:sp>
          <p:nvSpPr>
            <p:cNvPr id="21" name="TextBox 20">
              <a:extLst>
                <a:ext uri="{FF2B5EF4-FFF2-40B4-BE49-F238E27FC236}">
                  <a16:creationId xmlns:a16="http://schemas.microsoft.com/office/drawing/2014/main" id="{07104EDC-74A3-207D-CFAF-1FFAE3410FB0}"/>
                </a:ext>
              </a:extLst>
            </p:cNvPr>
            <p:cNvSpPr txBox="1"/>
            <p:nvPr/>
          </p:nvSpPr>
          <p:spPr>
            <a:xfrm>
              <a:off x="2458009" y="2273153"/>
              <a:ext cx="486146"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13169FC8-9B95-421A-47DF-E78CBF4AA7A7}"/>
                </a:ext>
              </a:extLst>
            </p:cNvPr>
            <p:cNvSpPr txBox="1"/>
            <p:nvPr/>
          </p:nvSpPr>
          <p:spPr>
            <a:xfrm>
              <a:off x="2458009" y="2549328"/>
              <a:ext cx="486146"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3</a:t>
              </a:r>
            </a:p>
          </p:txBody>
        </p:sp>
        <p:grpSp>
          <p:nvGrpSpPr>
            <p:cNvPr id="23" name="Group 22">
              <a:extLst>
                <a:ext uri="{FF2B5EF4-FFF2-40B4-BE49-F238E27FC236}">
                  <a16:creationId xmlns:a16="http://schemas.microsoft.com/office/drawing/2014/main" id="{87238F7E-53E0-DE60-3B8F-7AFB7FBC28FD}"/>
                </a:ext>
              </a:extLst>
            </p:cNvPr>
            <p:cNvGrpSpPr/>
            <p:nvPr/>
          </p:nvGrpSpPr>
          <p:grpSpPr>
            <a:xfrm>
              <a:off x="2870770" y="3170797"/>
              <a:ext cx="1536595" cy="449779"/>
              <a:chOff x="2943655" y="4306355"/>
              <a:chExt cx="756415" cy="221411"/>
            </a:xfrm>
          </p:grpSpPr>
          <p:cxnSp>
            <p:nvCxnSpPr>
              <p:cNvPr id="67" name="Straight Connector 66">
                <a:extLst>
                  <a:ext uri="{FF2B5EF4-FFF2-40B4-BE49-F238E27FC236}">
                    <a16:creationId xmlns:a16="http://schemas.microsoft.com/office/drawing/2014/main" id="{9D2093FA-A659-CC15-189A-28264832483C}"/>
                  </a:ext>
                </a:extLst>
              </p:cNvPr>
              <p:cNvCxnSpPr>
                <a:cxnSpLocks/>
              </p:cNvCxnSpPr>
              <p:nvPr/>
            </p:nvCxnSpPr>
            <p:spPr>
              <a:xfrm flipV="1">
                <a:off x="2943655" y="4525030"/>
                <a:ext cx="756415" cy="273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Freeform 67">
                <a:extLst>
                  <a:ext uri="{FF2B5EF4-FFF2-40B4-BE49-F238E27FC236}">
                    <a16:creationId xmlns:a16="http://schemas.microsoft.com/office/drawing/2014/main" id="{D66A2605-A551-E0A6-3E1B-28FA090FA2FF}"/>
                  </a:ext>
                </a:extLst>
              </p:cNvPr>
              <p:cNvSpPr/>
              <p:nvPr/>
            </p:nvSpPr>
            <p:spPr>
              <a:xfrm>
                <a:off x="3578409" y="4348670"/>
                <a:ext cx="45719"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sp>
            <p:nvSpPr>
              <p:cNvPr id="69" name="Freeform 68">
                <a:extLst>
                  <a:ext uri="{FF2B5EF4-FFF2-40B4-BE49-F238E27FC236}">
                    <a16:creationId xmlns:a16="http://schemas.microsoft.com/office/drawing/2014/main" id="{BC372EBB-B30E-9092-087F-5CB44292A794}"/>
                  </a:ext>
                </a:extLst>
              </p:cNvPr>
              <p:cNvSpPr/>
              <p:nvPr/>
            </p:nvSpPr>
            <p:spPr>
              <a:xfrm>
                <a:off x="3048741" y="4348670"/>
                <a:ext cx="146062"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sp>
            <p:nvSpPr>
              <p:cNvPr id="70" name="Freeform 69">
                <a:extLst>
                  <a:ext uri="{FF2B5EF4-FFF2-40B4-BE49-F238E27FC236}">
                    <a16:creationId xmlns:a16="http://schemas.microsoft.com/office/drawing/2014/main" id="{C4AA42C9-086F-66F1-C9F6-B9D1CCAB732C}"/>
                  </a:ext>
                </a:extLst>
              </p:cNvPr>
              <p:cNvSpPr/>
              <p:nvPr/>
            </p:nvSpPr>
            <p:spPr>
              <a:xfrm>
                <a:off x="3358025" y="4306355"/>
                <a:ext cx="149190" cy="218675"/>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F9E14662-81CE-0AAC-C6BA-958DA65E0645}"/>
                </a:ext>
              </a:extLst>
            </p:cNvPr>
            <p:cNvGrpSpPr/>
            <p:nvPr/>
          </p:nvGrpSpPr>
          <p:grpSpPr>
            <a:xfrm>
              <a:off x="4575267" y="1859082"/>
              <a:ext cx="1216850" cy="375911"/>
              <a:chOff x="3867784" y="3902744"/>
              <a:chExt cx="599014" cy="185049"/>
            </a:xfrm>
          </p:grpSpPr>
          <p:sp>
            <p:nvSpPr>
              <p:cNvPr id="63" name="TextBox 62">
                <a:extLst>
                  <a:ext uri="{FF2B5EF4-FFF2-40B4-BE49-F238E27FC236}">
                    <a16:creationId xmlns:a16="http://schemas.microsoft.com/office/drawing/2014/main" id="{173A2ABD-600F-2D15-3B1D-D2D4929E2F91}"/>
                  </a:ext>
                </a:extLst>
              </p:cNvPr>
              <p:cNvSpPr txBox="1"/>
              <p:nvPr/>
            </p:nvSpPr>
            <p:spPr>
              <a:xfrm>
                <a:off x="3867784" y="3905983"/>
                <a:ext cx="213913"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 </a:t>
                </a:r>
              </a:p>
            </p:txBody>
          </p:sp>
          <p:sp>
            <p:nvSpPr>
              <p:cNvPr id="64" name="TextBox 63">
                <a:extLst>
                  <a:ext uri="{FF2B5EF4-FFF2-40B4-BE49-F238E27FC236}">
                    <a16:creationId xmlns:a16="http://schemas.microsoft.com/office/drawing/2014/main" id="{90D6C476-309D-1266-FBAA-D9B75380BD37}"/>
                  </a:ext>
                </a:extLst>
              </p:cNvPr>
              <p:cNvSpPr txBox="1"/>
              <p:nvPr/>
            </p:nvSpPr>
            <p:spPr>
              <a:xfrm>
                <a:off x="3989329" y="3905983"/>
                <a:ext cx="213913"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0 </a:t>
                </a:r>
              </a:p>
            </p:txBody>
          </p:sp>
          <p:sp>
            <p:nvSpPr>
              <p:cNvPr id="65" name="TextBox 64">
                <a:extLst>
                  <a:ext uri="{FF2B5EF4-FFF2-40B4-BE49-F238E27FC236}">
                    <a16:creationId xmlns:a16="http://schemas.microsoft.com/office/drawing/2014/main" id="{2D26A8D6-949F-7138-393B-6FB84EDFA338}"/>
                  </a:ext>
                </a:extLst>
              </p:cNvPr>
              <p:cNvSpPr txBox="1"/>
              <p:nvPr/>
            </p:nvSpPr>
            <p:spPr>
              <a:xfrm>
                <a:off x="4252885" y="3902744"/>
                <a:ext cx="213913"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1 </a:t>
                </a:r>
              </a:p>
            </p:txBody>
          </p:sp>
          <p:sp>
            <p:nvSpPr>
              <p:cNvPr id="66" name="TextBox 65">
                <a:extLst>
                  <a:ext uri="{FF2B5EF4-FFF2-40B4-BE49-F238E27FC236}">
                    <a16:creationId xmlns:a16="http://schemas.microsoft.com/office/drawing/2014/main" id="{D8036F10-ED4C-9C7F-24F8-E5B001830AA2}"/>
                  </a:ext>
                </a:extLst>
              </p:cNvPr>
              <p:cNvSpPr txBox="1"/>
              <p:nvPr/>
            </p:nvSpPr>
            <p:spPr>
              <a:xfrm>
                <a:off x="4127905" y="3905983"/>
                <a:ext cx="146128"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3 </a:t>
                </a:r>
              </a:p>
            </p:txBody>
          </p:sp>
        </p:grpSp>
        <p:grpSp>
          <p:nvGrpSpPr>
            <p:cNvPr id="25" name="Group 24">
              <a:extLst>
                <a:ext uri="{FF2B5EF4-FFF2-40B4-BE49-F238E27FC236}">
                  <a16:creationId xmlns:a16="http://schemas.microsoft.com/office/drawing/2014/main" id="{A9439D4B-192C-0817-CCCE-3240A263C557}"/>
                </a:ext>
              </a:extLst>
            </p:cNvPr>
            <p:cNvGrpSpPr/>
            <p:nvPr/>
          </p:nvGrpSpPr>
          <p:grpSpPr>
            <a:xfrm>
              <a:off x="4587151" y="2160081"/>
              <a:ext cx="1205026" cy="375713"/>
              <a:chOff x="4450767" y="3754410"/>
              <a:chExt cx="593194" cy="184951"/>
            </a:xfrm>
          </p:grpSpPr>
          <p:sp>
            <p:nvSpPr>
              <p:cNvPr id="59" name="TextBox 58">
                <a:extLst>
                  <a:ext uri="{FF2B5EF4-FFF2-40B4-BE49-F238E27FC236}">
                    <a16:creationId xmlns:a16="http://schemas.microsoft.com/office/drawing/2014/main" id="{695C4B13-14AC-1742-E491-3A037D67F5E6}"/>
                  </a:ext>
                </a:extLst>
              </p:cNvPr>
              <p:cNvSpPr txBox="1"/>
              <p:nvPr/>
            </p:nvSpPr>
            <p:spPr>
              <a:xfrm>
                <a:off x="4450767" y="3757551"/>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0 </a:t>
                </a:r>
              </a:p>
            </p:txBody>
          </p:sp>
          <p:sp>
            <p:nvSpPr>
              <p:cNvPr id="60" name="TextBox 59">
                <a:extLst>
                  <a:ext uri="{FF2B5EF4-FFF2-40B4-BE49-F238E27FC236}">
                    <a16:creationId xmlns:a16="http://schemas.microsoft.com/office/drawing/2014/main" id="{356DB721-9B5E-94D1-004C-46CF609D47BA}"/>
                  </a:ext>
                </a:extLst>
              </p:cNvPr>
              <p:cNvSpPr txBox="1"/>
              <p:nvPr/>
            </p:nvSpPr>
            <p:spPr>
              <a:xfrm>
                <a:off x="4575540" y="3754410"/>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0 </a:t>
                </a:r>
              </a:p>
            </p:txBody>
          </p:sp>
          <p:sp>
            <p:nvSpPr>
              <p:cNvPr id="61" name="TextBox 60">
                <a:extLst>
                  <a:ext uri="{FF2B5EF4-FFF2-40B4-BE49-F238E27FC236}">
                    <a16:creationId xmlns:a16="http://schemas.microsoft.com/office/drawing/2014/main" id="{087524D1-DDB7-37E2-9749-07158D52EA64}"/>
                  </a:ext>
                </a:extLst>
              </p:cNvPr>
              <p:cNvSpPr txBox="1"/>
              <p:nvPr/>
            </p:nvSpPr>
            <p:spPr>
              <a:xfrm>
                <a:off x="4830050" y="3754410"/>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1 </a:t>
                </a:r>
              </a:p>
            </p:txBody>
          </p:sp>
          <p:sp>
            <p:nvSpPr>
              <p:cNvPr id="62" name="TextBox 61">
                <a:extLst>
                  <a:ext uri="{FF2B5EF4-FFF2-40B4-BE49-F238E27FC236}">
                    <a16:creationId xmlns:a16="http://schemas.microsoft.com/office/drawing/2014/main" id="{0986E4E6-9CE8-4057-5ACB-7CC0F031994F}"/>
                  </a:ext>
                </a:extLst>
              </p:cNvPr>
              <p:cNvSpPr txBox="1"/>
              <p:nvPr/>
            </p:nvSpPr>
            <p:spPr>
              <a:xfrm>
                <a:off x="4701634" y="3754603"/>
                <a:ext cx="1412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 </a:t>
                </a:r>
              </a:p>
            </p:txBody>
          </p:sp>
        </p:grpSp>
        <p:grpSp>
          <p:nvGrpSpPr>
            <p:cNvPr id="26" name="Group 25">
              <a:extLst>
                <a:ext uri="{FF2B5EF4-FFF2-40B4-BE49-F238E27FC236}">
                  <a16:creationId xmlns:a16="http://schemas.microsoft.com/office/drawing/2014/main" id="{C01C9D0F-3ED6-46AC-F20F-0A6226E51398}"/>
                </a:ext>
              </a:extLst>
            </p:cNvPr>
            <p:cNvGrpSpPr/>
            <p:nvPr/>
          </p:nvGrpSpPr>
          <p:grpSpPr>
            <a:xfrm>
              <a:off x="4623667" y="2222272"/>
              <a:ext cx="1029625" cy="242067"/>
              <a:chOff x="4532475" y="3990253"/>
              <a:chExt cx="506850" cy="119162"/>
            </a:xfrm>
          </p:grpSpPr>
          <p:sp>
            <p:nvSpPr>
              <p:cNvPr id="55" name="Rectangle 54">
                <a:extLst>
                  <a:ext uri="{FF2B5EF4-FFF2-40B4-BE49-F238E27FC236}">
                    <a16:creationId xmlns:a16="http://schemas.microsoft.com/office/drawing/2014/main" id="{F0B5129B-1154-DE45-A490-72FFABEEFE6D}"/>
                  </a:ext>
                </a:extLst>
              </p:cNvPr>
              <p:cNvSpPr/>
              <p:nvPr/>
            </p:nvSpPr>
            <p:spPr>
              <a:xfrm>
                <a:off x="4532475" y="3995721"/>
                <a:ext cx="506850" cy="10805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20706871-8AF5-CFBD-8ADE-C67D3A97DB8A}"/>
                  </a:ext>
                </a:extLst>
              </p:cNvPr>
              <p:cNvCxnSpPr>
                <a:cxnSpLocks/>
              </p:cNvCxnSpPr>
              <p:nvPr/>
            </p:nvCxnSpPr>
            <p:spPr>
              <a:xfrm>
                <a:off x="4658311" y="3990253"/>
                <a:ext cx="0" cy="1188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0544153-B9EF-AA13-9029-AC26ADC5E58F}"/>
                  </a:ext>
                </a:extLst>
              </p:cNvPr>
              <p:cNvCxnSpPr>
                <a:cxnSpLocks/>
              </p:cNvCxnSpPr>
              <p:nvPr/>
            </p:nvCxnSpPr>
            <p:spPr>
              <a:xfrm>
                <a:off x="4778627" y="3990543"/>
                <a:ext cx="0" cy="1188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BE483-FAD0-60D9-8EFE-B45ACF6CFD7E}"/>
                  </a:ext>
                </a:extLst>
              </p:cNvPr>
              <p:cNvCxnSpPr>
                <a:cxnSpLocks/>
              </p:cNvCxnSpPr>
              <p:nvPr/>
            </p:nvCxnSpPr>
            <p:spPr>
              <a:xfrm>
                <a:off x="4906963" y="3990253"/>
                <a:ext cx="0" cy="1188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59620C9-DF51-A66E-040C-19061C02A6F4}"/>
                </a:ext>
              </a:extLst>
            </p:cNvPr>
            <p:cNvGrpSpPr/>
            <p:nvPr/>
          </p:nvGrpSpPr>
          <p:grpSpPr>
            <a:xfrm>
              <a:off x="4585607" y="2456504"/>
              <a:ext cx="1036472" cy="378090"/>
              <a:chOff x="3862916" y="3914974"/>
              <a:chExt cx="510221" cy="186121"/>
            </a:xfrm>
          </p:grpSpPr>
          <p:sp>
            <p:nvSpPr>
              <p:cNvPr id="51" name="TextBox 50">
                <a:extLst>
                  <a:ext uri="{FF2B5EF4-FFF2-40B4-BE49-F238E27FC236}">
                    <a16:creationId xmlns:a16="http://schemas.microsoft.com/office/drawing/2014/main" id="{C4C00459-5519-5683-0F2E-6151117DD017}"/>
                  </a:ext>
                </a:extLst>
              </p:cNvPr>
              <p:cNvSpPr txBox="1"/>
              <p:nvPr/>
            </p:nvSpPr>
            <p:spPr>
              <a:xfrm>
                <a:off x="3862916" y="3919285"/>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0 </a:t>
                </a:r>
              </a:p>
            </p:txBody>
          </p:sp>
          <p:sp>
            <p:nvSpPr>
              <p:cNvPr id="52" name="TextBox 51">
                <a:extLst>
                  <a:ext uri="{FF2B5EF4-FFF2-40B4-BE49-F238E27FC236}">
                    <a16:creationId xmlns:a16="http://schemas.microsoft.com/office/drawing/2014/main" id="{281D2D53-DB50-A43F-A970-A08B50412468}"/>
                  </a:ext>
                </a:extLst>
              </p:cNvPr>
              <p:cNvSpPr txBox="1"/>
              <p:nvPr/>
            </p:nvSpPr>
            <p:spPr>
              <a:xfrm>
                <a:off x="3998898" y="3918188"/>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4 </a:t>
                </a:r>
              </a:p>
            </p:txBody>
          </p:sp>
          <p:sp>
            <p:nvSpPr>
              <p:cNvPr id="53" name="TextBox 52">
                <a:extLst>
                  <a:ext uri="{FF2B5EF4-FFF2-40B4-BE49-F238E27FC236}">
                    <a16:creationId xmlns:a16="http://schemas.microsoft.com/office/drawing/2014/main" id="{A7EDB626-01D2-DACF-2184-272F28EEB61C}"/>
                  </a:ext>
                </a:extLst>
              </p:cNvPr>
              <p:cNvSpPr txBox="1"/>
              <p:nvPr/>
            </p:nvSpPr>
            <p:spPr>
              <a:xfrm>
                <a:off x="4241127" y="3914974"/>
                <a:ext cx="132010"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1 </a:t>
                </a:r>
              </a:p>
            </p:txBody>
          </p:sp>
          <p:sp>
            <p:nvSpPr>
              <p:cNvPr id="54" name="TextBox 53">
                <a:extLst>
                  <a:ext uri="{FF2B5EF4-FFF2-40B4-BE49-F238E27FC236}">
                    <a16:creationId xmlns:a16="http://schemas.microsoft.com/office/drawing/2014/main" id="{40144B9F-8810-B39C-657A-65025B3E7F76}"/>
                  </a:ext>
                </a:extLst>
              </p:cNvPr>
              <p:cNvSpPr txBox="1"/>
              <p:nvPr/>
            </p:nvSpPr>
            <p:spPr>
              <a:xfrm>
                <a:off x="4111531" y="3914974"/>
                <a:ext cx="114652"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0 </a:t>
                </a:r>
              </a:p>
            </p:txBody>
          </p:sp>
        </p:grpSp>
        <p:grpSp>
          <p:nvGrpSpPr>
            <p:cNvPr id="28" name="Group 27">
              <a:extLst>
                <a:ext uri="{FF2B5EF4-FFF2-40B4-BE49-F238E27FC236}">
                  <a16:creationId xmlns:a16="http://schemas.microsoft.com/office/drawing/2014/main" id="{3B1A31DC-1908-091B-1869-7A208F7B84FC}"/>
                </a:ext>
              </a:extLst>
            </p:cNvPr>
            <p:cNvGrpSpPr/>
            <p:nvPr/>
          </p:nvGrpSpPr>
          <p:grpSpPr>
            <a:xfrm>
              <a:off x="4624059" y="2526686"/>
              <a:ext cx="1029625" cy="244844"/>
              <a:chOff x="4532475" y="3991620"/>
              <a:chExt cx="506850" cy="120529"/>
            </a:xfrm>
          </p:grpSpPr>
          <p:sp>
            <p:nvSpPr>
              <p:cNvPr id="47" name="Rectangle 46">
                <a:extLst>
                  <a:ext uri="{FF2B5EF4-FFF2-40B4-BE49-F238E27FC236}">
                    <a16:creationId xmlns:a16="http://schemas.microsoft.com/office/drawing/2014/main" id="{264134D9-55E3-7A16-A4D3-B3C2239DC795}"/>
                  </a:ext>
                </a:extLst>
              </p:cNvPr>
              <p:cNvSpPr/>
              <p:nvPr/>
            </p:nvSpPr>
            <p:spPr>
              <a:xfrm>
                <a:off x="4532475" y="3995721"/>
                <a:ext cx="506850" cy="1080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071F30C7-483D-AB4F-AD3C-E0ABC9B6EA03}"/>
                  </a:ext>
                </a:extLst>
              </p:cNvPr>
              <p:cNvCxnSpPr>
                <a:cxnSpLocks/>
              </p:cNvCxnSpPr>
              <p:nvPr/>
            </p:nvCxnSpPr>
            <p:spPr>
              <a:xfrm>
                <a:off x="4658311" y="3991620"/>
                <a:ext cx="0" cy="11887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D076CF3-D3EE-5E63-D3FD-23A1B76B5D79}"/>
                  </a:ext>
                </a:extLst>
              </p:cNvPr>
              <p:cNvCxnSpPr>
                <a:cxnSpLocks/>
              </p:cNvCxnSpPr>
              <p:nvPr/>
            </p:nvCxnSpPr>
            <p:spPr>
              <a:xfrm>
                <a:off x="4778627" y="3993277"/>
                <a:ext cx="0" cy="11887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B2841FC-83D3-C5A6-AC87-E889309226E5}"/>
                  </a:ext>
                </a:extLst>
              </p:cNvPr>
              <p:cNvCxnSpPr>
                <a:cxnSpLocks/>
              </p:cNvCxnSpPr>
              <p:nvPr/>
            </p:nvCxnSpPr>
            <p:spPr>
              <a:xfrm>
                <a:off x="4906963" y="3991620"/>
                <a:ext cx="0" cy="11887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7E547E4-66B7-8B9E-C789-579749D36085}"/>
                </a:ext>
              </a:extLst>
            </p:cNvPr>
            <p:cNvGrpSpPr/>
            <p:nvPr/>
          </p:nvGrpSpPr>
          <p:grpSpPr>
            <a:xfrm>
              <a:off x="4617331" y="1925075"/>
              <a:ext cx="1029625" cy="244254"/>
              <a:chOff x="4532475" y="3988886"/>
              <a:chExt cx="506850" cy="120239"/>
            </a:xfrm>
          </p:grpSpPr>
          <p:sp>
            <p:nvSpPr>
              <p:cNvPr id="43" name="Rectangle 42">
                <a:extLst>
                  <a:ext uri="{FF2B5EF4-FFF2-40B4-BE49-F238E27FC236}">
                    <a16:creationId xmlns:a16="http://schemas.microsoft.com/office/drawing/2014/main" id="{F41BDAAE-1C6E-8AE4-5C0A-359A63E25965}"/>
                  </a:ext>
                </a:extLst>
              </p:cNvPr>
              <p:cNvSpPr/>
              <p:nvPr/>
            </p:nvSpPr>
            <p:spPr>
              <a:xfrm>
                <a:off x="4532475" y="3995721"/>
                <a:ext cx="506850" cy="10805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D7EA595F-8944-A9B8-0463-2D14C209279E}"/>
                  </a:ext>
                </a:extLst>
              </p:cNvPr>
              <p:cNvCxnSpPr>
                <a:cxnSpLocks/>
              </p:cNvCxnSpPr>
              <p:nvPr/>
            </p:nvCxnSpPr>
            <p:spPr>
              <a:xfrm>
                <a:off x="4658311" y="3990253"/>
                <a:ext cx="0" cy="11887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0D2172-1164-D22D-A8D1-4E3F9C9FE4BA}"/>
                  </a:ext>
                </a:extLst>
              </p:cNvPr>
              <p:cNvCxnSpPr>
                <a:cxnSpLocks/>
              </p:cNvCxnSpPr>
              <p:nvPr/>
            </p:nvCxnSpPr>
            <p:spPr>
              <a:xfrm>
                <a:off x="4778627" y="3989176"/>
                <a:ext cx="0" cy="11887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D0235C-8A12-63CB-A9FE-E6FA9669D8D7}"/>
                  </a:ext>
                </a:extLst>
              </p:cNvPr>
              <p:cNvCxnSpPr>
                <a:cxnSpLocks/>
              </p:cNvCxnSpPr>
              <p:nvPr/>
            </p:nvCxnSpPr>
            <p:spPr>
              <a:xfrm>
                <a:off x="4906963" y="3988886"/>
                <a:ext cx="0" cy="11887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8D44B18-2371-132E-C56F-DF874082AB0E}"/>
                </a:ext>
              </a:extLst>
            </p:cNvPr>
            <p:cNvGrpSpPr/>
            <p:nvPr/>
          </p:nvGrpSpPr>
          <p:grpSpPr>
            <a:xfrm>
              <a:off x="4608098" y="3304277"/>
              <a:ext cx="1202828" cy="381501"/>
              <a:chOff x="3877712" y="3903436"/>
              <a:chExt cx="592116" cy="187800"/>
            </a:xfrm>
          </p:grpSpPr>
          <p:sp>
            <p:nvSpPr>
              <p:cNvPr id="39" name="TextBox 38">
                <a:extLst>
                  <a:ext uri="{FF2B5EF4-FFF2-40B4-BE49-F238E27FC236}">
                    <a16:creationId xmlns:a16="http://schemas.microsoft.com/office/drawing/2014/main" id="{F494A0C0-528E-CEBA-C707-AEAB9BC153AF}"/>
                  </a:ext>
                </a:extLst>
              </p:cNvPr>
              <p:cNvSpPr txBox="1"/>
              <p:nvPr/>
            </p:nvSpPr>
            <p:spPr>
              <a:xfrm>
                <a:off x="3877712" y="3907772"/>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 </a:t>
                </a:r>
              </a:p>
            </p:txBody>
          </p:sp>
          <p:sp>
            <p:nvSpPr>
              <p:cNvPr id="40" name="TextBox 39">
                <a:extLst>
                  <a:ext uri="{FF2B5EF4-FFF2-40B4-BE49-F238E27FC236}">
                    <a16:creationId xmlns:a16="http://schemas.microsoft.com/office/drawing/2014/main" id="{78FEC555-0C03-16B8-768C-6214EB896DED}"/>
                  </a:ext>
                </a:extLst>
              </p:cNvPr>
              <p:cNvSpPr txBox="1"/>
              <p:nvPr/>
            </p:nvSpPr>
            <p:spPr>
              <a:xfrm>
                <a:off x="4010932" y="3909426"/>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4 </a:t>
                </a:r>
              </a:p>
            </p:txBody>
          </p:sp>
          <p:sp>
            <p:nvSpPr>
              <p:cNvPr id="41" name="TextBox 40">
                <a:extLst>
                  <a:ext uri="{FF2B5EF4-FFF2-40B4-BE49-F238E27FC236}">
                    <a16:creationId xmlns:a16="http://schemas.microsoft.com/office/drawing/2014/main" id="{6CB29116-E207-D71F-8E24-8BD7A55693A4}"/>
                  </a:ext>
                </a:extLst>
              </p:cNvPr>
              <p:cNvSpPr txBox="1"/>
              <p:nvPr/>
            </p:nvSpPr>
            <p:spPr>
              <a:xfrm>
                <a:off x="4255917" y="3903436"/>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3 </a:t>
                </a:r>
              </a:p>
            </p:txBody>
          </p:sp>
          <p:sp>
            <p:nvSpPr>
              <p:cNvPr id="42" name="TextBox 41">
                <a:extLst>
                  <a:ext uri="{FF2B5EF4-FFF2-40B4-BE49-F238E27FC236}">
                    <a16:creationId xmlns:a16="http://schemas.microsoft.com/office/drawing/2014/main" id="{3EB4C11F-E4F3-B76C-57BF-0587F2BFDBF9}"/>
                  </a:ext>
                </a:extLst>
              </p:cNvPr>
              <p:cNvSpPr txBox="1"/>
              <p:nvPr/>
            </p:nvSpPr>
            <p:spPr>
              <a:xfrm>
                <a:off x="4123566" y="3906194"/>
                <a:ext cx="213911" cy="18181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5 </a:t>
                </a:r>
              </a:p>
            </p:txBody>
          </p:sp>
        </p:grpSp>
        <p:grpSp>
          <p:nvGrpSpPr>
            <p:cNvPr id="31" name="Group 30">
              <a:extLst>
                <a:ext uri="{FF2B5EF4-FFF2-40B4-BE49-F238E27FC236}">
                  <a16:creationId xmlns:a16="http://schemas.microsoft.com/office/drawing/2014/main" id="{AFAF69E6-3A3A-799D-8A34-00A7899B6FDF}"/>
                </a:ext>
              </a:extLst>
            </p:cNvPr>
            <p:cNvGrpSpPr/>
            <p:nvPr/>
          </p:nvGrpSpPr>
          <p:grpSpPr>
            <a:xfrm>
              <a:off x="4640059" y="3375391"/>
              <a:ext cx="1029625" cy="247031"/>
              <a:chOff x="4532475" y="3988886"/>
              <a:chExt cx="506850" cy="121606"/>
            </a:xfrm>
          </p:grpSpPr>
          <p:sp>
            <p:nvSpPr>
              <p:cNvPr id="35" name="Rectangle 34">
                <a:extLst>
                  <a:ext uri="{FF2B5EF4-FFF2-40B4-BE49-F238E27FC236}">
                    <a16:creationId xmlns:a16="http://schemas.microsoft.com/office/drawing/2014/main" id="{DCF33F8E-9E32-BE4E-3A89-503C8CC044C2}"/>
                  </a:ext>
                </a:extLst>
              </p:cNvPr>
              <p:cNvSpPr/>
              <p:nvPr/>
            </p:nvSpPr>
            <p:spPr>
              <a:xfrm>
                <a:off x="4532475" y="3995721"/>
                <a:ext cx="506850" cy="108054"/>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2500315D-4813-C3C1-E4C5-29C20F13F0F7}"/>
                  </a:ext>
                </a:extLst>
              </p:cNvPr>
              <p:cNvCxnSpPr>
                <a:cxnSpLocks/>
              </p:cNvCxnSpPr>
              <p:nvPr/>
            </p:nvCxnSpPr>
            <p:spPr>
              <a:xfrm>
                <a:off x="4658311" y="3991620"/>
                <a:ext cx="0" cy="11887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9BD91C-51F2-0737-746E-5711BCDB5E89}"/>
                  </a:ext>
                </a:extLst>
              </p:cNvPr>
              <p:cNvCxnSpPr>
                <a:cxnSpLocks/>
              </p:cNvCxnSpPr>
              <p:nvPr/>
            </p:nvCxnSpPr>
            <p:spPr>
              <a:xfrm>
                <a:off x="4778627" y="3990543"/>
                <a:ext cx="0" cy="11887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B0C2FF-8A18-5108-F5CF-AFA42A84398C}"/>
                  </a:ext>
                </a:extLst>
              </p:cNvPr>
              <p:cNvCxnSpPr>
                <a:cxnSpLocks/>
              </p:cNvCxnSpPr>
              <p:nvPr/>
            </p:nvCxnSpPr>
            <p:spPr>
              <a:xfrm>
                <a:off x="4906963" y="3988886"/>
                <a:ext cx="0" cy="11887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Curved Right Arrow 31">
              <a:extLst>
                <a:ext uri="{FF2B5EF4-FFF2-40B4-BE49-F238E27FC236}">
                  <a16:creationId xmlns:a16="http://schemas.microsoft.com/office/drawing/2014/main" id="{DD0FC16A-BFCE-665D-3373-7E00A4C1AC40}"/>
                </a:ext>
              </a:extLst>
            </p:cNvPr>
            <p:cNvSpPr/>
            <p:nvPr/>
          </p:nvSpPr>
          <p:spPr>
            <a:xfrm flipH="1">
              <a:off x="5821516" y="2444305"/>
              <a:ext cx="397011" cy="877745"/>
            </a:xfrm>
            <a:prstGeom prst="curvedRightArrow">
              <a:avLst>
                <a:gd name="adj1" fmla="val 25000"/>
                <a:gd name="adj2" fmla="val 50000"/>
                <a:gd name="adj3" fmla="val 5134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Arial" panose="020B0604020202020204" pitchFamily="34" charset="0"/>
                <a:cs typeface="Arial" panose="020B0604020202020204" pitchFamily="34" charset="0"/>
              </a:endParaRPr>
            </a:p>
          </p:txBody>
        </p:sp>
        <p:sp>
          <p:nvSpPr>
            <p:cNvPr id="33" name="Rectangle: Rounded Corners 152">
              <a:extLst>
                <a:ext uri="{FF2B5EF4-FFF2-40B4-BE49-F238E27FC236}">
                  <a16:creationId xmlns:a16="http://schemas.microsoft.com/office/drawing/2014/main" id="{E15AEB8D-F6FF-CA9A-8D77-B02475AFB802}"/>
                </a:ext>
              </a:extLst>
            </p:cNvPr>
            <p:cNvSpPr/>
            <p:nvPr/>
          </p:nvSpPr>
          <p:spPr>
            <a:xfrm>
              <a:off x="2336903" y="1529234"/>
              <a:ext cx="3961006" cy="2531671"/>
            </a:xfrm>
            <a:prstGeom prst="roundRect">
              <a:avLst>
                <a:gd name="adj" fmla="val 10984"/>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D961B51C-F05C-0C52-6BBC-D9BE47B6C4EC}"/>
                </a:ext>
              </a:extLst>
            </p:cNvPr>
            <p:cNvSpPr txBox="1"/>
            <p:nvPr/>
          </p:nvSpPr>
          <p:spPr>
            <a:xfrm>
              <a:off x="3309334" y="3696213"/>
              <a:ext cx="2032928" cy="369332"/>
            </a:xfrm>
            <a:prstGeom prst="rect">
              <a:avLst/>
            </a:prstGeom>
            <a:noFill/>
          </p:spPr>
          <p:txBody>
            <a:bodyPr wrap="none" rtlCol="0">
              <a:spAutoFit/>
            </a:bodyPr>
            <a:lstStyle/>
            <a:p>
              <a:r>
                <a:rPr lang="en-US" sz="1800" dirty="0"/>
                <a:t>Pseudo-bulk cluster</a:t>
              </a:r>
            </a:p>
          </p:txBody>
        </p:sp>
      </p:grpSp>
      <p:grpSp>
        <p:nvGrpSpPr>
          <p:cNvPr id="160" name="Group 159">
            <a:extLst>
              <a:ext uri="{FF2B5EF4-FFF2-40B4-BE49-F238E27FC236}">
                <a16:creationId xmlns:a16="http://schemas.microsoft.com/office/drawing/2014/main" id="{B170D361-0C32-3CF1-222C-A87FC7559784}"/>
              </a:ext>
            </a:extLst>
          </p:cNvPr>
          <p:cNvGrpSpPr/>
          <p:nvPr/>
        </p:nvGrpSpPr>
        <p:grpSpPr>
          <a:xfrm>
            <a:off x="7982318" y="2078494"/>
            <a:ext cx="3684044" cy="3666121"/>
            <a:chOff x="7982318" y="2078494"/>
            <a:chExt cx="3684044" cy="3666121"/>
          </a:xfrm>
        </p:grpSpPr>
        <p:sp>
          <p:nvSpPr>
            <p:cNvPr id="84" name="TextBox 83">
              <a:extLst>
                <a:ext uri="{FF2B5EF4-FFF2-40B4-BE49-F238E27FC236}">
                  <a16:creationId xmlns:a16="http://schemas.microsoft.com/office/drawing/2014/main" id="{CB07D9BA-FA84-27A0-CCD9-10A4F815D67C}"/>
                </a:ext>
              </a:extLst>
            </p:cNvPr>
            <p:cNvSpPr txBox="1"/>
            <p:nvPr/>
          </p:nvSpPr>
          <p:spPr>
            <a:xfrm>
              <a:off x="7982318" y="2078494"/>
              <a:ext cx="368404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 Predict key TFs: Open Chromatin </a:t>
              </a:r>
              <a:r>
                <a:rPr lang="en-US" b="1" dirty="0">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Gene Expression</a:t>
              </a:r>
            </a:p>
          </p:txBody>
        </p:sp>
        <p:sp>
          <p:nvSpPr>
            <p:cNvPr id="87" name="TextBox 86">
              <a:extLst>
                <a:ext uri="{FF2B5EF4-FFF2-40B4-BE49-F238E27FC236}">
                  <a16:creationId xmlns:a16="http://schemas.microsoft.com/office/drawing/2014/main" id="{7C1618A8-DE4A-9F9B-3CA0-0CD6862B825B}"/>
                </a:ext>
              </a:extLst>
            </p:cNvPr>
            <p:cNvSpPr txBox="1"/>
            <p:nvPr/>
          </p:nvSpPr>
          <p:spPr>
            <a:xfrm>
              <a:off x="10000690" y="3122471"/>
              <a:ext cx="697628" cy="368908"/>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gene</a:t>
              </a:r>
            </a:p>
          </p:txBody>
        </p:sp>
        <p:sp>
          <p:nvSpPr>
            <p:cNvPr id="88" name="TextBox 87">
              <a:extLst>
                <a:ext uri="{FF2B5EF4-FFF2-40B4-BE49-F238E27FC236}">
                  <a16:creationId xmlns:a16="http://schemas.microsoft.com/office/drawing/2014/main" id="{9D13014D-7FEB-3667-AC8B-2EE1786316E7}"/>
                </a:ext>
              </a:extLst>
            </p:cNvPr>
            <p:cNvSpPr txBox="1"/>
            <p:nvPr/>
          </p:nvSpPr>
          <p:spPr>
            <a:xfrm>
              <a:off x="9241613" y="2935839"/>
              <a:ext cx="466094" cy="368908"/>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TF</a:t>
              </a:r>
            </a:p>
          </p:txBody>
        </p:sp>
        <p:sp>
          <p:nvSpPr>
            <p:cNvPr id="89" name="Rectangle: Rounded Corners 152">
              <a:extLst>
                <a:ext uri="{FF2B5EF4-FFF2-40B4-BE49-F238E27FC236}">
                  <a16:creationId xmlns:a16="http://schemas.microsoft.com/office/drawing/2014/main" id="{EF9DB206-CAEE-DDB6-FFA1-A3E9356E6001}"/>
                </a:ext>
              </a:extLst>
            </p:cNvPr>
            <p:cNvSpPr/>
            <p:nvPr/>
          </p:nvSpPr>
          <p:spPr>
            <a:xfrm>
              <a:off x="8352900" y="2850648"/>
              <a:ext cx="2473071" cy="2531670"/>
            </a:xfrm>
            <a:prstGeom prst="roundRect">
              <a:avLst>
                <a:gd name="adj" fmla="val 10984"/>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1E33B957-745D-81E8-4652-732CD90DD05B}"/>
                </a:ext>
              </a:extLst>
            </p:cNvPr>
            <p:cNvSpPr txBox="1"/>
            <p:nvPr/>
          </p:nvSpPr>
          <p:spPr>
            <a:xfrm>
              <a:off x="8787454" y="4964814"/>
              <a:ext cx="1657826" cy="369332"/>
            </a:xfrm>
            <a:prstGeom prst="rect">
              <a:avLst/>
            </a:prstGeom>
            <a:noFill/>
          </p:spPr>
          <p:txBody>
            <a:bodyPr wrap="none" rtlCol="0">
              <a:spAutoFit/>
            </a:bodyPr>
            <a:lstStyle/>
            <a:p>
              <a:r>
                <a:rPr lang="en-US" sz="1800" dirty="0"/>
                <a:t>PageRank score</a:t>
              </a:r>
            </a:p>
          </p:txBody>
        </p:sp>
        <p:sp>
          <p:nvSpPr>
            <p:cNvPr id="81" name="TextBox 80">
              <a:extLst>
                <a:ext uri="{FF2B5EF4-FFF2-40B4-BE49-F238E27FC236}">
                  <a16:creationId xmlns:a16="http://schemas.microsoft.com/office/drawing/2014/main" id="{A329208F-A945-7EC7-30DA-1FEDD4D80FD8}"/>
                </a:ext>
              </a:extLst>
            </p:cNvPr>
            <p:cNvSpPr txBox="1"/>
            <p:nvPr/>
          </p:nvSpPr>
          <p:spPr>
            <a:xfrm>
              <a:off x="8399971" y="5488135"/>
              <a:ext cx="24730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b="0" i="1" dirty="0">
                  <a:solidFill>
                    <a:srgbClr val="222222"/>
                  </a:solidFill>
                  <a:effectLst/>
                  <a:latin typeface="Arial" panose="020B0604020202020204" pitchFamily="34" charset="0"/>
                </a:rPr>
                <a:t>Nature Communications</a:t>
              </a:r>
              <a:r>
                <a:rPr lang="en-US" sz="1000" b="0" i="0" dirty="0">
                  <a:solidFill>
                    <a:srgbClr val="222222"/>
                  </a:solidFill>
                  <a:effectLst/>
                  <a:latin typeface="Arial" panose="020B0604020202020204" pitchFamily="34" charset="0"/>
                </a:rPr>
                <a:t> 2022;13.1: 6221</a:t>
              </a:r>
              <a:endParaRPr kumimoji="0" lang="en-US" sz="1000" b="0" i="0" u="none" strike="noStrike" cap="none" spc="0" normalizeH="0" baseline="0" dirty="0">
                <a:ln>
                  <a:noFill/>
                </a:ln>
                <a:solidFill>
                  <a:srgbClr val="5E5E5E"/>
                </a:solidFill>
                <a:effectLst/>
                <a:uFillTx/>
                <a:latin typeface="Source Sans 3 Regular"/>
                <a:ea typeface="Source Sans 3 Regular"/>
                <a:cs typeface="Source Sans 3 Regular"/>
                <a:sym typeface="Source Sans 3 Regular"/>
              </a:endParaRPr>
            </a:p>
          </p:txBody>
        </p:sp>
        <p:grpSp>
          <p:nvGrpSpPr>
            <p:cNvPr id="126" name="Group 125">
              <a:extLst>
                <a:ext uri="{FF2B5EF4-FFF2-40B4-BE49-F238E27FC236}">
                  <a16:creationId xmlns:a16="http://schemas.microsoft.com/office/drawing/2014/main" id="{C2BEDE59-7DC0-C1EA-95C5-19A7C4B44797}"/>
                </a:ext>
              </a:extLst>
            </p:cNvPr>
            <p:cNvGrpSpPr>
              <a:grpSpLocks noChangeAspect="1"/>
            </p:cNvGrpSpPr>
            <p:nvPr/>
          </p:nvGrpSpPr>
          <p:grpSpPr>
            <a:xfrm>
              <a:off x="8424924" y="3250128"/>
              <a:ext cx="2362054" cy="1672920"/>
              <a:chOff x="5555381" y="3828545"/>
              <a:chExt cx="2005861" cy="1420647"/>
            </a:xfrm>
          </p:grpSpPr>
          <p:sp>
            <p:nvSpPr>
              <p:cNvPr id="128" name="Oval 127">
                <a:extLst>
                  <a:ext uri="{FF2B5EF4-FFF2-40B4-BE49-F238E27FC236}">
                    <a16:creationId xmlns:a16="http://schemas.microsoft.com/office/drawing/2014/main" id="{BBF02CBB-7A4A-ABBA-E11D-3A1AE68A89AA}"/>
                  </a:ext>
                </a:extLst>
              </p:cNvPr>
              <p:cNvSpPr>
                <a:spLocks/>
              </p:cNvSpPr>
              <p:nvPr/>
            </p:nvSpPr>
            <p:spPr>
              <a:xfrm>
                <a:off x="6272064" y="3828545"/>
                <a:ext cx="365760" cy="36576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60061C36-DDAD-34D2-E998-2140AB7D054B}"/>
                  </a:ext>
                </a:extLst>
              </p:cNvPr>
              <p:cNvSpPr>
                <a:spLocks noChangeAspect="1"/>
              </p:cNvSpPr>
              <p:nvPr/>
            </p:nvSpPr>
            <p:spPr>
              <a:xfrm>
                <a:off x="7028994" y="4005223"/>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D2C5B0D4-396A-A991-C394-3DDAD329C1A4}"/>
                  </a:ext>
                </a:extLst>
              </p:cNvPr>
              <p:cNvSpPr>
                <a:spLocks/>
              </p:cNvSpPr>
              <p:nvPr/>
            </p:nvSpPr>
            <p:spPr>
              <a:xfrm>
                <a:off x="5871241" y="4313186"/>
                <a:ext cx="274320" cy="275635"/>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F7C20E7B-8906-EFEB-57D6-DA91F42F1390}"/>
                  </a:ext>
                </a:extLst>
              </p:cNvPr>
              <p:cNvSpPr>
                <a:spLocks/>
              </p:cNvSpPr>
              <p:nvPr/>
            </p:nvSpPr>
            <p:spPr>
              <a:xfrm>
                <a:off x="6448535" y="4514506"/>
                <a:ext cx="182880" cy="18288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A118B0D0-6AA4-C1CE-052A-DF2E541107BC}"/>
                  </a:ext>
                </a:extLst>
              </p:cNvPr>
              <p:cNvSpPr>
                <a:spLocks noChangeAspect="1"/>
              </p:cNvSpPr>
              <p:nvPr/>
            </p:nvSpPr>
            <p:spPr>
              <a:xfrm>
                <a:off x="5555381" y="4489825"/>
                <a:ext cx="182880" cy="18288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71BBCF1C-7049-00DF-77F3-B09B070F1EFD}"/>
                  </a:ext>
                </a:extLst>
              </p:cNvPr>
              <p:cNvSpPr>
                <a:spLocks noChangeAspect="1"/>
              </p:cNvSpPr>
              <p:nvPr/>
            </p:nvSpPr>
            <p:spPr>
              <a:xfrm>
                <a:off x="5704980" y="4745463"/>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2B4AF049-B35A-0378-D0E3-A52E4EC1E74C}"/>
                  </a:ext>
                </a:extLst>
              </p:cNvPr>
              <p:cNvSpPr>
                <a:spLocks noChangeAspect="1"/>
              </p:cNvSpPr>
              <p:nvPr/>
            </p:nvSpPr>
            <p:spPr>
              <a:xfrm>
                <a:off x="5949553" y="4703816"/>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1977A7B9-12F4-2F64-3011-CA544037DFB5}"/>
                  </a:ext>
                </a:extLst>
              </p:cNvPr>
              <p:cNvSpPr>
                <a:spLocks noChangeAspect="1"/>
              </p:cNvSpPr>
              <p:nvPr/>
            </p:nvSpPr>
            <p:spPr>
              <a:xfrm>
                <a:off x="6431207" y="4892101"/>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9A85F418-1FD2-0E28-56C1-07FCF657B450}"/>
                  </a:ext>
                </a:extLst>
              </p:cNvPr>
              <p:cNvSpPr>
                <a:spLocks noChangeAspect="1"/>
              </p:cNvSpPr>
              <p:nvPr/>
            </p:nvSpPr>
            <p:spPr>
              <a:xfrm>
                <a:off x="6986383" y="4444265"/>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EDECCB8A-EF4F-69B5-84A2-46CE344D3FC7}"/>
                  </a:ext>
                </a:extLst>
              </p:cNvPr>
              <p:cNvSpPr>
                <a:spLocks noChangeAspect="1"/>
              </p:cNvSpPr>
              <p:nvPr/>
            </p:nvSpPr>
            <p:spPr>
              <a:xfrm>
                <a:off x="6694376" y="5000485"/>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9CF6038F-68F5-6CBD-ED91-CDC43E47F5E9}"/>
                  </a:ext>
                </a:extLst>
              </p:cNvPr>
              <p:cNvSpPr>
                <a:spLocks noChangeAspect="1"/>
              </p:cNvSpPr>
              <p:nvPr/>
            </p:nvSpPr>
            <p:spPr>
              <a:xfrm>
                <a:off x="6162851" y="5066312"/>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1C06A96B-8894-B85D-EF64-6D3D6BE8F859}"/>
                  </a:ext>
                </a:extLst>
              </p:cNvPr>
              <p:cNvSpPr>
                <a:spLocks noChangeAspect="1"/>
              </p:cNvSpPr>
              <p:nvPr/>
            </p:nvSpPr>
            <p:spPr>
              <a:xfrm>
                <a:off x="6840634" y="4823544"/>
                <a:ext cx="182880"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6E5C2E79-4FA9-51CC-18CF-0E7A0CA65543}"/>
                  </a:ext>
                </a:extLst>
              </p:cNvPr>
              <p:cNvSpPr>
                <a:spLocks noChangeAspect="1"/>
              </p:cNvSpPr>
              <p:nvPr/>
            </p:nvSpPr>
            <p:spPr>
              <a:xfrm>
                <a:off x="7205350" y="4749055"/>
                <a:ext cx="182880" cy="18288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1" name="Straight Arrow Connector 140">
                <a:extLst>
                  <a:ext uri="{FF2B5EF4-FFF2-40B4-BE49-F238E27FC236}">
                    <a16:creationId xmlns:a16="http://schemas.microsoft.com/office/drawing/2014/main" id="{166E0C01-13B0-71C6-BB84-0652801A564C}"/>
                  </a:ext>
                </a:extLst>
              </p:cNvPr>
              <p:cNvCxnSpPr>
                <a:cxnSpLocks/>
                <a:stCxn id="128" idx="3"/>
                <a:endCxn id="130"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066D8671-52F9-0C31-E197-4060559CF6FE}"/>
                  </a:ext>
                </a:extLst>
              </p:cNvPr>
              <p:cNvCxnSpPr>
                <a:cxnSpLocks/>
                <a:endCxn id="138" idx="0"/>
              </p:cNvCxnSpPr>
              <p:nvPr/>
            </p:nvCxnSpPr>
            <p:spPr>
              <a:xfrm flipH="1">
                <a:off x="6254291" y="4206320"/>
                <a:ext cx="134516"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178E5B5C-1517-BFC3-8C39-565BBC0BC648}"/>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E8096D23-22A4-B381-6387-E8F1B8DD290D}"/>
                  </a:ext>
                </a:extLst>
              </p:cNvPr>
              <p:cNvCxnSpPr>
                <a:cxnSpLocks/>
                <a:endCxn id="133" idx="7"/>
              </p:cNvCxnSpPr>
              <p:nvPr/>
            </p:nvCxnSpPr>
            <p:spPr>
              <a:xfrm flipH="1">
                <a:off x="5861078" y="4588821"/>
                <a:ext cx="75366" cy="1834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E98DC840-F77F-A987-2966-4B80227ECCD4}"/>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3B935D4D-19E3-FEED-F927-323C55FBCAED}"/>
                  </a:ext>
                </a:extLst>
              </p:cNvPr>
              <p:cNvCxnSpPr>
                <a:cxnSpLocks/>
                <a:endCxn id="131"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4A584B87-1B85-640A-4EE4-CE4033553B65}"/>
                  </a:ext>
                </a:extLst>
              </p:cNvPr>
              <p:cNvCxnSpPr>
                <a:cxnSpLocks/>
                <a:stCxn id="128" idx="5"/>
                <a:endCxn id="136" idx="1"/>
              </p:cNvCxnSpPr>
              <p:nvPr/>
            </p:nvCxnSpPr>
            <p:spPr>
              <a:xfrm>
                <a:off x="6584260" y="4140741"/>
                <a:ext cx="428905" cy="3303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605F1A17-8D2D-84A1-39F7-B2DC66FAC779}"/>
                  </a:ext>
                </a:extLst>
              </p:cNvPr>
              <p:cNvCxnSpPr>
                <a:cxnSpLocks/>
                <a:stCxn id="131" idx="6"/>
                <a:endCxn id="136" idx="2"/>
              </p:cNvCxnSpPr>
              <p:nvPr/>
            </p:nvCxnSpPr>
            <p:spPr>
              <a:xfrm flipV="1">
                <a:off x="6631415" y="4535705"/>
                <a:ext cx="354968" cy="70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4A7A6546-7503-BAA0-52A3-098271A329EC}"/>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32294631-77E9-687B-0865-C61ACB6B3B09}"/>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CD7C7E50-F66A-4B1B-F309-AD778B5A7192}"/>
                  </a:ext>
                </a:extLst>
              </p:cNvPr>
              <p:cNvCxnSpPr>
                <a:cxnSpLocks/>
                <a:stCxn id="131" idx="5"/>
                <a:endCxn id="139" idx="1"/>
              </p:cNvCxnSpPr>
              <p:nvPr/>
            </p:nvCxnSpPr>
            <p:spPr>
              <a:xfrm>
                <a:off x="6604633" y="4670604"/>
                <a:ext cx="262783" cy="179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0E63FF37-4D9A-FD18-CFE3-3FB8A8574D83}"/>
                  </a:ext>
                </a:extLst>
              </p:cNvPr>
              <p:cNvCxnSpPr>
                <a:cxnSpLocks/>
              </p:cNvCxnSpPr>
              <p:nvPr/>
            </p:nvCxnSpPr>
            <p:spPr>
              <a:xfrm flipH="1" flipV="1">
                <a:off x="7142356" y="4609775"/>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C4131B4C-1838-12B7-D22A-D7453B454098}"/>
                  </a:ext>
                </a:extLst>
              </p:cNvPr>
              <p:cNvCxnSpPr>
                <a:cxnSpLocks/>
                <a:stCxn id="140" idx="2"/>
                <a:endCxn id="139" idx="6"/>
              </p:cNvCxnSpPr>
              <p:nvPr/>
            </p:nvCxnSpPr>
            <p:spPr>
              <a:xfrm flipH="1">
                <a:off x="7023514" y="4840495"/>
                <a:ext cx="181836" cy="7448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54" name="Oval 153">
                <a:extLst>
                  <a:ext uri="{FF2B5EF4-FFF2-40B4-BE49-F238E27FC236}">
                    <a16:creationId xmlns:a16="http://schemas.microsoft.com/office/drawing/2014/main" id="{5B04994A-8608-7429-152E-2AC9647F8291}"/>
                  </a:ext>
                </a:extLst>
              </p:cNvPr>
              <p:cNvSpPr>
                <a:spLocks noChangeAspect="1"/>
              </p:cNvSpPr>
              <p:nvPr/>
            </p:nvSpPr>
            <p:spPr>
              <a:xfrm>
                <a:off x="7390450" y="4474705"/>
                <a:ext cx="170792" cy="182880"/>
              </a:xfrm>
              <a:prstGeom prst="ellipse">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5" name="Straight Arrow Connector 154">
                <a:extLst>
                  <a:ext uri="{FF2B5EF4-FFF2-40B4-BE49-F238E27FC236}">
                    <a16:creationId xmlns:a16="http://schemas.microsoft.com/office/drawing/2014/main" id="{C690EADD-C47E-620B-259C-0C80747E7CD4}"/>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5A7B0E37-C3BF-F508-D09E-6D356E158343}"/>
                  </a:ext>
                </a:extLst>
              </p:cNvPr>
              <p:cNvCxnSpPr>
                <a:cxnSpLocks/>
                <a:endCxn id="129" idx="2"/>
              </p:cNvCxnSpPr>
              <p:nvPr/>
            </p:nvCxnSpPr>
            <p:spPr>
              <a:xfrm>
                <a:off x="6626095" y="3986009"/>
                <a:ext cx="402899" cy="1106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7" name="Oval 156">
                <a:extLst>
                  <a:ext uri="{FF2B5EF4-FFF2-40B4-BE49-F238E27FC236}">
                    <a16:creationId xmlns:a16="http://schemas.microsoft.com/office/drawing/2014/main" id="{E03222B9-730E-7B71-C0D9-8D34AA29E242}"/>
                  </a:ext>
                </a:extLst>
              </p:cNvPr>
              <p:cNvSpPr>
                <a:spLocks noChangeAspect="1"/>
              </p:cNvSpPr>
              <p:nvPr/>
            </p:nvSpPr>
            <p:spPr>
              <a:xfrm>
                <a:off x="5649639" y="4022744"/>
                <a:ext cx="274320" cy="27432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8" name="Straight Arrow Connector 157">
                <a:extLst>
                  <a:ext uri="{FF2B5EF4-FFF2-40B4-BE49-F238E27FC236}">
                    <a16:creationId xmlns:a16="http://schemas.microsoft.com/office/drawing/2014/main" id="{09B372DE-32D0-0C4D-4388-B3F6531163C5}"/>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904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85A2-E667-1EBF-EA44-772099F563AE}"/>
              </a:ext>
            </a:extLst>
          </p:cNvPr>
          <p:cNvSpPr>
            <a:spLocks noGrp="1"/>
          </p:cNvSpPr>
          <p:nvPr>
            <p:ph type="title"/>
          </p:nvPr>
        </p:nvSpPr>
        <p:spPr/>
        <p:txBody>
          <a:bodyPr/>
          <a:lstStyle/>
          <a:p>
            <a:r>
              <a:rPr lang="en-US" dirty="0"/>
              <a:t>Unsupervised clustering shows distinctive TF profiles</a:t>
            </a:r>
          </a:p>
        </p:txBody>
      </p:sp>
      <p:sp>
        <p:nvSpPr>
          <p:cNvPr id="4" name="Slide Number Placeholder 3">
            <a:extLst>
              <a:ext uri="{FF2B5EF4-FFF2-40B4-BE49-F238E27FC236}">
                <a16:creationId xmlns:a16="http://schemas.microsoft.com/office/drawing/2014/main" id="{59A42036-2BA5-BDF1-FB92-ED7352BACECF}"/>
              </a:ext>
            </a:extLst>
          </p:cNvPr>
          <p:cNvSpPr>
            <a:spLocks noGrp="1"/>
          </p:cNvSpPr>
          <p:nvPr>
            <p:ph type="sldNum" sz="quarter" idx="12"/>
          </p:nvPr>
        </p:nvSpPr>
        <p:spPr/>
        <p:txBody>
          <a:bodyPr/>
          <a:lstStyle/>
          <a:p>
            <a:fld id="{B9D7705B-E7B5-4406-91D8-7946A28F7539}" type="slidenum">
              <a:rPr lang="en-US" smtClean="0"/>
              <a:t>6</a:t>
            </a:fld>
            <a:endParaRPr lang="en-US"/>
          </a:p>
        </p:txBody>
      </p:sp>
      <p:grpSp>
        <p:nvGrpSpPr>
          <p:cNvPr id="3" name="Group 2">
            <a:extLst>
              <a:ext uri="{FF2B5EF4-FFF2-40B4-BE49-F238E27FC236}">
                <a16:creationId xmlns:a16="http://schemas.microsoft.com/office/drawing/2014/main" id="{17EDD594-0AF1-557B-0600-EC059DCF3806}"/>
              </a:ext>
            </a:extLst>
          </p:cNvPr>
          <p:cNvGrpSpPr/>
          <p:nvPr/>
        </p:nvGrpSpPr>
        <p:grpSpPr>
          <a:xfrm>
            <a:off x="776235" y="1730407"/>
            <a:ext cx="10702775" cy="5119258"/>
            <a:chOff x="776235" y="1730407"/>
            <a:chExt cx="10702775" cy="5119258"/>
          </a:xfrm>
        </p:grpSpPr>
        <p:grpSp>
          <p:nvGrpSpPr>
            <p:cNvPr id="15" name="Group 14">
              <a:extLst>
                <a:ext uri="{FF2B5EF4-FFF2-40B4-BE49-F238E27FC236}">
                  <a16:creationId xmlns:a16="http://schemas.microsoft.com/office/drawing/2014/main" id="{92625290-44E9-F33A-8A30-6FCB0CF62061}"/>
                </a:ext>
              </a:extLst>
            </p:cNvPr>
            <p:cNvGrpSpPr/>
            <p:nvPr/>
          </p:nvGrpSpPr>
          <p:grpSpPr>
            <a:xfrm>
              <a:off x="948918" y="2192471"/>
              <a:ext cx="8668811" cy="3936343"/>
              <a:chOff x="8019895" y="1321802"/>
              <a:chExt cx="6305539" cy="2289073"/>
            </a:xfrm>
          </p:grpSpPr>
          <p:pic>
            <p:nvPicPr>
              <p:cNvPr id="5" name="Picture 4" descr="A close up of a screen&#10;&#10;Description automatically generated">
                <a:extLst>
                  <a:ext uri="{FF2B5EF4-FFF2-40B4-BE49-F238E27FC236}">
                    <a16:creationId xmlns:a16="http://schemas.microsoft.com/office/drawing/2014/main" id="{8438336E-1C2E-7057-0F48-233CF76D3448}"/>
                  </a:ext>
                </a:extLst>
              </p:cNvPr>
              <p:cNvPicPr>
                <a:picLocks noChangeAspect="1"/>
              </p:cNvPicPr>
              <p:nvPr/>
            </p:nvPicPr>
            <p:blipFill>
              <a:blip r:embed="rId3"/>
              <a:srcRect l="1039" t="10717" r="11318"/>
              <a:stretch/>
            </p:blipFill>
            <p:spPr>
              <a:xfrm>
                <a:off x="8019895" y="1606677"/>
                <a:ext cx="6305539" cy="2004198"/>
              </a:xfrm>
              <a:prstGeom prst="rect">
                <a:avLst/>
              </a:prstGeom>
            </p:spPr>
          </p:pic>
          <p:pic>
            <p:nvPicPr>
              <p:cNvPr id="6" name="Picture 5">
                <a:extLst>
                  <a:ext uri="{FF2B5EF4-FFF2-40B4-BE49-F238E27FC236}">
                    <a16:creationId xmlns:a16="http://schemas.microsoft.com/office/drawing/2014/main" id="{C97A410B-2855-C813-FBC4-3051FF7EAEAF}"/>
                  </a:ext>
                </a:extLst>
              </p:cNvPr>
              <p:cNvPicPr>
                <a:picLocks noChangeAspect="1"/>
              </p:cNvPicPr>
              <p:nvPr/>
            </p:nvPicPr>
            <p:blipFill>
              <a:blip r:embed="rId4"/>
              <a:srcRect t="10576" r="26148" b="87273"/>
              <a:stretch/>
            </p:blipFill>
            <p:spPr>
              <a:xfrm>
                <a:off x="8114878" y="1321802"/>
                <a:ext cx="6204179" cy="262972"/>
              </a:xfrm>
              <a:prstGeom prst="rect">
                <a:avLst/>
              </a:prstGeom>
            </p:spPr>
          </p:pic>
        </p:grpSp>
        <p:grpSp>
          <p:nvGrpSpPr>
            <p:cNvPr id="37" name="Group 36">
              <a:extLst>
                <a:ext uri="{FF2B5EF4-FFF2-40B4-BE49-F238E27FC236}">
                  <a16:creationId xmlns:a16="http://schemas.microsoft.com/office/drawing/2014/main" id="{CE90FC19-657B-B8AC-E8F0-0192E8479C88}"/>
                </a:ext>
              </a:extLst>
            </p:cNvPr>
            <p:cNvGrpSpPr/>
            <p:nvPr/>
          </p:nvGrpSpPr>
          <p:grpSpPr>
            <a:xfrm>
              <a:off x="776235" y="2225307"/>
              <a:ext cx="9642009" cy="3980282"/>
              <a:chOff x="293977" y="1296635"/>
              <a:chExt cx="8112300" cy="3348808"/>
            </a:xfrm>
          </p:grpSpPr>
          <p:grpSp>
            <p:nvGrpSpPr>
              <p:cNvPr id="38" name="Group 37">
                <a:extLst>
                  <a:ext uri="{FF2B5EF4-FFF2-40B4-BE49-F238E27FC236}">
                    <a16:creationId xmlns:a16="http://schemas.microsoft.com/office/drawing/2014/main" id="{693B3E9A-15F1-C077-D70F-97D5C9F4EC7B}"/>
                  </a:ext>
                </a:extLst>
              </p:cNvPr>
              <p:cNvGrpSpPr/>
              <p:nvPr/>
            </p:nvGrpSpPr>
            <p:grpSpPr>
              <a:xfrm>
                <a:off x="1210887" y="1307372"/>
                <a:ext cx="6537485" cy="362537"/>
                <a:chOff x="1714415" y="1860759"/>
                <a:chExt cx="8716640" cy="483380"/>
              </a:xfrm>
            </p:grpSpPr>
            <p:sp>
              <p:nvSpPr>
                <p:cNvPr id="44" name="TextBox 43">
                  <a:extLst>
                    <a:ext uri="{FF2B5EF4-FFF2-40B4-BE49-F238E27FC236}">
                      <a16:creationId xmlns:a16="http://schemas.microsoft.com/office/drawing/2014/main" id="{6CC5044B-3B57-B348-F9B7-82E83D89C3CB}"/>
                    </a:ext>
                  </a:extLst>
                </p:cNvPr>
                <p:cNvSpPr txBox="1"/>
                <p:nvPr/>
              </p:nvSpPr>
              <p:spPr>
                <a:xfrm>
                  <a:off x="1714415" y="1860770"/>
                  <a:ext cx="682081" cy="48336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G1</a:t>
                  </a:r>
                </a:p>
              </p:txBody>
            </p:sp>
            <p:sp>
              <p:nvSpPr>
                <p:cNvPr id="45" name="TextBox 44">
                  <a:extLst>
                    <a:ext uri="{FF2B5EF4-FFF2-40B4-BE49-F238E27FC236}">
                      <a16:creationId xmlns:a16="http://schemas.microsoft.com/office/drawing/2014/main" id="{741A8487-04D8-AB26-6226-01B1F0313B13}"/>
                    </a:ext>
                  </a:extLst>
                </p:cNvPr>
                <p:cNvSpPr txBox="1"/>
                <p:nvPr/>
              </p:nvSpPr>
              <p:spPr>
                <a:xfrm>
                  <a:off x="3056338" y="1860768"/>
                  <a:ext cx="780528" cy="48336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G2</a:t>
                  </a:r>
                </a:p>
              </p:txBody>
            </p:sp>
            <p:sp>
              <p:nvSpPr>
                <p:cNvPr id="46" name="TextBox 45">
                  <a:extLst>
                    <a:ext uri="{FF2B5EF4-FFF2-40B4-BE49-F238E27FC236}">
                      <a16:creationId xmlns:a16="http://schemas.microsoft.com/office/drawing/2014/main" id="{1F63BCD8-C883-608E-DD4A-38C7724C4546}"/>
                    </a:ext>
                  </a:extLst>
                </p:cNvPr>
                <p:cNvSpPr txBox="1"/>
                <p:nvPr/>
              </p:nvSpPr>
              <p:spPr>
                <a:xfrm>
                  <a:off x="4821418" y="1860759"/>
                  <a:ext cx="835955" cy="48336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G3</a:t>
                  </a:r>
                </a:p>
              </p:txBody>
            </p:sp>
            <p:sp>
              <p:nvSpPr>
                <p:cNvPr id="47" name="TextBox 46">
                  <a:extLst>
                    <a:ext uri="{FF2B5EF4-FFF2-40B4-BE49-F238E27FC236}">
                      <a16:creationId xmlns:a16="http://schemas.microsoft.com/office/drawing/2014/main" id="{8E3D9AF1-61AC-8570-12A0-2F0776BC1E0D}"/>
                    </a:ext>
                  </a:extLst>
                </p:cNvPr>
                <p:cNvSpPr txBox="1"/>
                <p:nvPr/>
              </p:nvSpPr>
              <p:spPr>
                <a:xfrm>
                  <a:off x="7539096" y="1860763"/>
                  <a:ext cx="835953" cy="48337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G4</a:t>
                  </a:r>
                </a:p>
              </p:txBody>
            </p:sp>
            <p:sp>
              <p:nvSpPr>
                <p:cNvPr id="48" name="TextBox 47">
                  <a:extLst>
                    <a:ext uri="{FF2B5EF4-FFF2-40B4-BE49-F238E27FC236}">
                      <a16:creationId xmlns:a16="http://schemas.microsoft.com/office/drawing/2014/main" id="{613B4A5A-0F95-9319-FEFE-23DB9BBFCC48}"/>
                    </a:ext>
                  </a:extLst>
                </p:cNvPr>
                <p:cNvSpPr txBox="1"/>
                <p:nvPr/>
              </p:nvSpPr>
              <p:spPr>
                <a:xfrm>
                  <a:off x="9671923" y="1860766"/>
                  <a:ext cx="759132" cy="48336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G5</a:t>
                  </a:r>
                </a:p>
              </p:txBody>
            </p:sp>
          </p:grpSp>
          <p:sp>
            <p:nvSpPr>
              <p:cNvPr id="40" name="Rectangle 39">
                <a:extLst>
                  <a:ext uri="{FF2B5EF4-FFF2-40B4-BE49-F238E27FC236}">
                    <a16:creationId xmlns:a16="http://schemas.microsoft.com/office/drawing/2014/main" id="{444AA52A-7C40-B244-0445-0ADE7355CC80}"/>
                  </a:ext>
                </a:extLst>
              </p:cNvPr>
              <p:cNvSpPr/>
              <p:nvPr/>
            </p:nvSpPr>
            <p:spPr>
              <a:xfrm>
                <a:off x="1702141" y="1296635"/>
                <a:ext cx="1407874" cy="33488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E8B52F34-7DEB-83E6-4A54-F4073D1B926D}"/>
                  </a:ext>
                </a:extLst>
              </p:cNvPr>
              <p:cNvSpPr/>
              <p:nvPr/>
            </p:nvSpPr>
            <p:spPr>
              <a:xfrm>
                <a:off x="293977" y="4024150"/>
                <a:ext cx="8112300" cy="440991"/>
              </a:xfrm>
              <a:prstGeom prst="rect">
                <a:avLst/>
              </a:prstGeom>
              <a:noFill/>
              <a:ln w="38100">
                <a:solidFill>
                  <a:srgbClr val="D5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5BA6B45-CA67-DFB7-82B1-4D7F223D40B4}"/>
                  </a:ext>
                </a:extLst>
              </p:cNvPr>
              <p:cNvSpPr txBox="1"/>
              <p:nvPr/>
            </p:nvSpPr>
            <p:spPr>
              <a:xfrm>
                <a:off x="4460959" y="3644978"/>
                <a:ext cx="2611001" cy="36252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Signature TF group</a:t>
                </a:r>
              </a:p>
            </p:txBody>
          </p:sp>
        </p:grpSp>
        <p:grpSp>
          <p:nvGrpSpPr>
            <p:cNvPr id="49" name="Group 48">
              <a:extLst>
                <a:ext uri="{FF2B5EF4-FFF2-40B4-BE49-F238E27FC236}">
                  <a16:creationId xmlns:a16="http://schemas.microsoft.com/office/drawing/2014/main" id="{7B876688-1A6C-4CAA-9FE0-F343F5B64D39}"/>
                </a:ext>
              </a:extLst>
            </p:cNvPr>
            <p:cNvGrpSpPr/>
            <p:nvPr/>
          </p:nvGrpSpPr>
          <p:grpSpPr>
            <a:xfrm>
              <a:off x="10534414" y="2863211"/>
              <a:ext cx="944596" cy="2704473"/>
              <a:chOff x="7906883" y="2633728"/>
              <a:chExt cx="794735" cy="2275407"/>
            </a:xfrm>
          </p:grpSpPr>
          <p:sp>
            <p:nvSpPr>
              <p:cNvPr id="50" name="TextBox 49">
                <a:extLst>
                  <a:ext uri="{FF2B5EF4-FFF2-40B4-BE49-F238E27FC236}">
                    <a16:creationId xmlns:a16="http://schemas.microsoft.com/office/drawing/2014/main" id="{5718FB4E-3527-FBAF-987D-CD6DD91756A9}"/>
                  </a:ext>
                </a:extLst>
              </p:cNvPr>
              <p:cNvSpPr txBox="1"/>
              <p:nvPr/>
            </p:nvSpPr>
            <p:spPr>
              <a:xfrm>
                <a:off x="8222288" y="4546609"/>
                <a:ext cx="479330" cy="36252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-2</a:t>
                </a:r>
              </a:p>
            </p:txBody>
          </p:sp>
          <p:grpSp>
            <p:nvGrpSpPr>
              <p:cNvPr id="51" name="Group 50">
                <a:extLst>
                  <a:ext uri="{FF2B5EF4-FFF2-40B4-BE49-F238E27FC236}">
                    <a16:creationId xmlns:a16="http://schemas.microsoft.com/office/drawing/2014/main" id="{A18B7A06-D3AA-7657-217E-D9B49D8A2B61}"/>
                  </a:ext>
                </a:extLst>
              </p:cNvPr>
              <p:cNvGrpSpPr/>
              <p:nvPr/>
            </p:nvGrpSpPr>
            <p:grpSpPr>
              <a:xfrm>
                <a:off x="7906883" y="2633728"/>
                <a:ext cx="794735" cy="2150789"/>
                <a:chOff x="10735550" y="3633556"/>
                <a:chExt cx="1059647" cy="2867719"/>
              </a:xfrm>
            </p:grpSpPr>
            <p:sp>
              <p:nvSpPr>
                <p:cNvPr id="52" name="TextBox 51">
                  <a:extLst>
                    <a:ext uri="{FF2B5EF4-FFF2-40B4-BE49-F238E27FC236}">
                      <a16:creationId xmlns:a16="http://schemas.microsoft.com/office/drawing/2014/main" id="{6E996085-66C2-BDE4-AC81-2716E728392F}"/>
                    </a:ext>
                  </a:extLst>
                </p:cNvPr>
                <p:cNvSpPr txBox="1"/>
                <p:nvPr/>
              </p:nvSpPr>
              <p:spPr>
                <a:xfrm>
                  <a:off x="11156090" y="5333896"/>
                  <a:ext cx="639107" cy="48336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0</a:t>
                  </a:r>
                </a:p>
              </p:txBody>
            </p:sp>
            <p:sp>
              <p:nvSpPr>
                <p:cNvPr id="53" name="TextBox 52">
                  <a:extLst>
                    <a:ext uri="{FF2B5EF4-FFF2-40B4-BE49-F238E27FC236}">
                      <a16:creationId xmlns:a16="http://schemas.microsoft.com/office/drawing/2014/main" id="{8568FB7C-266C-27DD-B458-E71CD97BE993}"/>
                    </a:ext>
                  </a:extLst>
                </p:cNvPr>
                <p:cNvSpPr txBox="1"/>
                <p:nvPr/>
              </p:nvSpPr>
              <p:spPr>
                <a:xfrm>
                  <a:off x="11156090" y="4483727"/>
                  <a:ext cx="639107" cy="48336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2</a:t>
                  </a:r>
                </a:p>
              </p:txBody>
            </p:sp>
            <p:sp>
              <p:nvSpPr>
                <p:cNvPr id="54" name="TextBox 53">
                  <a:extLst>
                    <a:ext uri="{FF2B5EF4-FFF2-40B4-BE49-F238E27FC236}">
                      <a16:creationId xmlns:a16="http://schemas.microsoft.com/office/drawing/2014/main" id="{D26A8607-EC82-8FA6-188A-3E6A21D8B116}"/>
                    </a:ext>
                  </a:extLst>
                </p:cNvPr>
                <p:cNvSpPr txBox="1"/>
                <p:nvPr/>
              </p:nvSpPr>
              <p:spPr>
                <a:xfrm>
                  <a:off x="11156090" y="3633556"/>
                  <a:ext cx="639107" cy="48336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4</a:t>
                  </a:r>
                </a:p>
              </p:txBody>
            </p:sp>
            <p:pic>
              <p:nvPicPr>
                <p:cNvPr id="55" name="Picture 54">
                  <a:extLst>
                    <a:ext uri="{FF2B5EF4-FFF2-40B4-BE49-F238E27FC236}">
                      <a16:creationId xmlns:a16="http://schemas.microsoft.com/office/drawing/2014/main" id="{29E50997-ADD9-089A-04E1-3CB3266CD157}"/>
                    </a:ext>
                  </a:extLst>
                </p:cNvPr>
                <p:cNvPicPr>
                  <a:picLocks noChangeAspect="1"/>
                </p:cNvPicPr>
                <p:nvPr/>
              </p:nvPicPr>
              <p:blipFill rotWithShape="1">
                <a:blip r:embed="rId5"/>
                <a:srcRect l="14943"/>
                <a:stretch/>
              </p:blipFill>
              <p:spPr>
                <a:xfrm>
                  <a:off x="10735550" y="3837777"/>
                  <a:ext cx="445391" cy="2663498"/>
                </a:xfrm>
                <a:prstGeom prst="rect">
                  <a:avLst/>
                </a:prstGeom>
              </p:spPr>
            </p:pic>
          </p:grpSp>
        </p:grpSp>
        <p:sp>
          <p:nvSpPr>
            <p:cNvPr id="56" name="TextBox 55">
              <a:extLst>
                <a:ext uri="{FF2B5EF4-FFF2-40B4-BE49-F238E27FC236}">
                  <a16:creationId xmlns:a16="http://schemas.microsoft.com/office/drawing/2014/main" id="{F535B3EF-1A6B-F8F7-86ED-9F3D6738B978}"/>
                </a:ext>
              </a:extLst>
            </p:cNvPr>
            <p:cNvSpPr txBox="1"/>
            <p:nvPr/>
          </p:nvSpPr>
          <p:spPr>
            <a:xfrm>
              <a:off x="3882571" y="1730407"/>
              <a:ext cx="3920933" cy="43088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Normalized PageRank score</a:t>
              </a:r>
            </a:p>
          </p:txBody>
        </p:sp>
        <p:sp>
          <p:nvSpPr>
            <p:cNvPr id="63" name="TextBox 62">
              <a:extLst>
                <a:ext uri="{FF2B5EF4-FFF2-40B4-BE49-F238E27FC236}">
                  <a16:creationId xmlns:a16="http://schemas.microsoft.com/office/drawing/2014/main" id="{148F7F7C-1EDA-DAA4-92A2-BD9D97A309FC}"/>
                </a:ext>
              </a:extLst>
            </p:cNvPr>
            <p:cNvSpPr txBox="1"/>
            <p:nvPr/>
          </p:nvSpPr>
          <p:spPr>
            <a:xfrm flipH="1">
              <a:off x="9576831" y="2775687"/>
              <a:ext cx="635916" cy="276999"/>
            </a:xfrm>
            <a:prstGeom prst="rect">
              <a:avLst/>
            </a:prstGeom>
            <a:noFill/>
          </p:spPr>
          <p:txBody>
            <a:bodyPr wrap="square">
              <a:spAutoFit/>
            </a:bodyPr>
            <a:lstStyle/>
            <a:p>
              <a:r>
                <a:rPr lang="en-US" sz="1200" i="1" dirty="0"/>
                <a:t>SPIB</a:t>
              </a:r>
              <a:endParaRPr lang="en-US" sz="1200" dirty="0"/>
            </a:p>
          </p:txBody>
        </p:sp>
        <p:grpSp>
          <p:nvGrpSpPr>
            <p:cNvPr id="79" name="Group 78">
              <a:extLst>
                <a:ext uri="{FF2B5EF4-FFF2-40B4-BE49-F238E27FC236}">
                  <a16:creationId xmlns:a16="http://schemas.microsoft.com/office/drawing/2014/main" id="{743AA1A9-523D-D3C0-7636-19FDB02666B7}"/>
                </a:ext>
              </a:extLst>
            </p:cNvPr>
            <p:cNvGrpSpPr/>
            <p:nvPr/>
          </p:nvGrpSpPr>
          <p:grpSpPr>
            <a:xfrm>
              <a:off x="9573601" y="3387691"/>
              <a:ext cx="953547" cy="406739"/>
              <a:chOff x="9556075" y="4510874"/>
              <a:chExt cx="953547" cy="406739"/>
            </a:xfrm>
          </p:grpSpPr>
          <p:sp>
            <p:nvSpPr>
              <p:cNvPr id="59" name="TextBox 58">
                <a:extLst>
                  <a:ext uri="{FF2B5EF4-FFF2-40B4-BE49-F238E27FC236}">
                    <a16:creationId xmlns:a16="http://schemas.microsoft.com/office/drawing/2014/main" id="{38A727F5-CB8A-E771-5781-7B53FD44A4D4}"/>
                  </a:ext>
                </a:extLst>
              </p:cNvPr>
              <p:cNvSpPr txBox="1"/>
              <p:nvPr/>
            </p:nvSpPr>
            <p:spPr>
              <a:xfrm flipH="1">
                <a:off x="9559251" y="4510874"/>
                <a:ext cx="950371" cy="276999"/>
              </a:xfrm>
              <a:prstGeom prst="rect">
                <a:avLst/>
              </a:prstGeom>
              <a:noFill/>
            </p:spPr>
            <p:txBody>
              <a:bodyPr wrap="square">
                <a:spAutoFit/>
              </a:bodyPr>
              <a:lstStyle/>
              <a:p>
                <a:r>
                  <a:rPr lang="en-US" sz="1200" i="1" dirty="0"/>
                  <a:t>EOMES</a:t>
                </a:r>
                <a:endParaRPr lang="en-US" sz="1200" dirty="0"/>
              </a:p>
            </p:txBody>
          </p:sp>
          <p:sp>
            <p:nvSpPr>
              <p:cNvPr id="60" name="TextBox 59">
                <a:extLst>
                  <a:ext uri="{FF2B5EF4-FFF2-40B4-BE49-F238E27FC236}">
                    <a16:creationId xmlns:a16="http://schemas.microsoft.com/office/drawing/2014/main" id="{387FA5D1-2F43-501C-4DC6-7AAFBB6AF4FD}"/>
                  </a:ext>
                </a:extLst>
              </p:cNvPr>
              <p:cNvSpPr txBox="1"/>
              <p:nvPr/>
            </p:nvSpPr>
            <p:spPr>
              <a:xfrm flipH="1">
                <a:off x="9556075" y="4640614"/>
                <a:ext cx="805110" cy="276999"/>
              </a:xfrm>
              <a:prstGeom prst="rect">
                <a:avLst/>
              </a:prstGeom>
              <a:noFill/>
            </p:spPr>
            <p:txBody>
              <a:bodyPr wrap="square">
                <a:spAutoFit/>
              </a:bodyPr>
              <a:lstStyle/>
              <a:p>
                <a:r>
                  <a:rPr lang="en-US" sz="1200" i="1" dirty="0"/>
                  <a:t>TBX21</a:t>
                </a:r>
                <a:endParaRPr lang="en-US" sz="1200" dirty="0"/>
              </a:p>
            </p:txBody>
          </p:sp>
          <p:cxnSp>
            <p:nvCxnSpPr>
              <p:cNvPr id="66" name="Straight Connector 65">
                <a:extLst>
                  <a:ext uri="{FF2B5EF4-FFF2-40B4-BE49-F238E27FC236}">
                    <a16:creationId xmlns:a16="http://schemas.microsoft.com/office/drawing/2014/main" id="{5C2FCBC8-6699-FB39-7278-5AB974F8AD1B}"/>
                  </a:ext>
                </a:extLst>
              </p:cNvPr>
              <p:cNvCxnSpPr>
                <a:cxnSpLocks/>
              </p:cNvCxnSpPr>
              <p:nvPr/>
            </p:nvCxnSpPr>
            <p:spPr>
              <a:xfrm rot="1260000">
                <a:off x="9565181" y="472787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02EB8F0-64E2-15C8-530B-07803D45B4A8}"/>
                  </a:ext>
                </a:extLst>
              </p:cNvPr>
              <p:cNvCxnSpPr>
                <a:cxnSpLocks/>
              </p:cNvCxnSpPr>
              <p:nvPr/>
            </p:nvCxnSpPr>
            <p:spPr>
              <a:xfrm rot="20340000">
                <a:off x="9561951" y="463645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3945F83A-6543-D6D5-DFD0-D833287FAFE2}"/>
                </a:ext>
              </a:extLst>
            </p:cNvPr>
            <p:cNvGrpSpPr/>
            <p:nvPr/>
          </p:nvGrpSpPr>
          <p:grpSpPr>
            <a:xfrm>
              <a:off x="9563678" y="4734610"/>
              <a:ext cx="640879" cy="421899"/>
              <a:chOff x="9563678" y="5090962"/>
              <a:chExt cx="640879" cy="421899"/>
            </a:xfrm>
          </p:grpSpPr>
          <p:sp>
            <p:nvSpPr>
              <p:cNvPr id="61" name="TextBox 60">
                <a:extLst>
                  <a:ext uri="{FF2B5EF4-FFF2-40B4-BE49-F238E27FC236}">
                    <a16:creationId xmlns:a16="http://schemas.microsoft.com/office/drawing/2014/main" id="{FB0502A2-0502-A6FD-B58E-0F18B51DC1D8}"/>
                  </a:ext>
                </a:extLst>
              </p:cNvPr>
              <p:cNvSpPr txBox="1"/>
              <p:nvPr/>
            </p:nvSpPr>
            <p:spPr>
              <a:xfrm flipH="1">
                <a:off x="9576831" y="5090962"/>
                <a:ext cx="627726" cy="276999"/>
              </a:xfrm>
              <a:prstGeom prst="rect">
                <a:avLst/>
              </a:prstGeom>
              <a:noFill/>
            </p:spPr>
            <p:txBody>
              <a:bodyPr wrap="square">
                <a:spAutoFit/>
              </a:bodyPr>
              <a:lstStyle/>
              <a:p>
                <a:r>
                  <a:rPr lang="en-US" sz="1200" i="1" dirty="0"/>
                  <a:t>LEF1</a:t>
                </a:r>
                <a:endParaRPr lang="en-US" sz="1200" dirty="0"/>
              </a:p>
            </p:txBody>
          </p:sp>
          <p:sp>
            <p:nvSpPr>
              <p:cNvPr id="62" name="TextBox 61">
                <a:extLst>
                  <a:ext uri="{FF2B5EF4-FFF2-40B4-BE49-F238E27FC236}">
                    <a16:creationId xmlns:a16="http://schemas.microsoft.com/office/drawing/2014/main" id="{B1DDAA4C-A7AD-051B-5E71-863B9CA4B84C}"/>
                  </a:ext>
                </a:extLst>
              </p:cNvPr>
              <p:cNvSpPr txBox="1"/>
              <p:nvPr/>
            </p:nvSpPr>
            <p:spPr>
              <a:xfrm flipH="1">
                <a:off x="9563678" y="5235862"/>
                <a:ext cx="627726" cy="276999"/>
              </a:xfrm>
              <a:prstGeom prst="rect">
                <a:avLst/>
              </a:prstGeom>
              <a:noFill/>
            </p:spPr>
            <p:txBody>
              <a:bodyPr wrap="square">
                <a:spAutoFit/>
              </a:bodyPr>
              <a:lstStyle/>
              <a:p>
                <a:r>
                  <a:rPr lang="en-US" sz="1200" i="1" dirty="0"/>
                  <a:t>TCF7</a:t>
                </a:r>
                <a:endParaRPr lang="en-US" sz="1200" dirty="0"/>
              </a:p>
            </p:txBody>
          </p:sp>
          <p:cxnSp>
            <p:nvCxnSpPr>
              <p:cNvPr id="68" name="Straight Connector 67">
                <a:extLst>
                  <a:ext uri="{FF2B5EF4-FFF2-40B4-BE49-F238E27FC236}">
                    <a16:creationId xmlns:a16="http://schemas.microsoft.com/office/drawing/2014/main" id="{B26242E5-BFF3-E57D-B77D-B8F0FA92AEC1}"/>
                  </a:ext>
                </a:extLst>
              </p:cNvPr>
              <p:cNvCxnSpPr>
                <a:cxnSpLocks/>
              </p:cNvCxnSpPr>
              <p:nvPr/>
            </p:nvCxnSpPr>
            <p:spPr>
              <a:xfrm rot="1260000">
                <a:off x="9574706" y="5318807"/>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4535F4C-DC62-452C-9125-6495EB3ECA72}"/>
                  </a:ext>
                </a:extLst>
              </p:cNvPr>
              <p:cNvCxnSpPr>
                <a:cxnSpLocks/>
              </p:cNvCxnSpPr>
              <p:nvPr/>
            </p:nvCxnSpPr>
            <p:spPr>
              <a:xfrm rot="20340000">
                <a:off x="9571476" y="5227385"/>
                <a:ext cx="64008" cy="0"/>
              </a:xfrm>
              <a:prstGeom prst="line">
                <a:avLst/>
              </a:prstGeom>
            </p:spPr>
            <p:style>
              <a:lnRef idx="1">
                <a:schemeClr val="dk1"/>
              </a:lnRef>
              <a:fillRef idx="0">
                <a:schemeClr val="dk1"/>
              </a:fillRef>
              <a:effectRef idx="0">
                <a:schemeClr val="dk1"/>
              </a:effectRef>
              <a:fontRef idx="minor">
                <a:schemeClr val="tx1"/>
              </a:fontRef>
            </p:style>
          </p:cxnSp>
        </p:grpSp>
        <p:cxnSp>
          <p:nvCxnSpPr>
            <p:cNvPr id="70" name="Straight Connector 69">
              <a:extLst>
                <a:ext uri="{FF2B5EF4-FFF2-40B4-BE49-F238E27FC236}">
                  <a16:creationId xmlns:a16="http://schemas.microsoft.com/office/drawing/2014/main" id="{5C41ECF1-0ABB-A971-3C87-883F79AB05EB}"/>
                </a:ext>
              </a:extLst>
            </p:cNvPr>
            <p:cNvCxnSpPr>
              <a:cxnSpLocks/>
            </p:cNvCxnSpPr>
            <p:nvPr/>
          </p:nvCxnSpPr>
          <p:spPr>
            <a:xfrm>
              <a:off x="9593985" y="2906855"/>
              <a:ext cx="41830" cy="0"/>
            </a:xfrm>
            <a:prstGeom prst="line">
              <a:avLst/>
            </a:prstGeom>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CAB9FBEA-76BB-291C-A915-BC83769A5383}"/>
                </a:ext>
              </a:extLst>
            </p:cNvPr>
            <p:cNvSpPr txBox="1"/>
            <p:nvPr/>
          </p:nvSpPr>
          <p:spPr>
            <a:xfrm flipH="1">
              <a:off x="9574458" y="3030817"/>
              <a:ext cx="635916" cy="276999"/>
            </a:xfrm>
            <a:prstGeom prst="rect">
              <a:avLst/>
            </a:prstGeom>
            <a:noFill/>
          </p:spPr>
          <p:txBody>
            <a:bodyPr wrap="square">
              <a:spAutoFit/>
            </a:bodyPr>
            <a:lstStyle/>
            <a:p>
              <a:r>
                <a:rPr lang="en-US" sz="1200" i="1" dirty="0"/>
                <a:t>KLF4</a:t>
              </a:r>
              <a:endParaRPr lang="en-US" sz="1200" dirty="0"/>
            </a:p>
          </p:txBody>
        </p:sp>
        <p:cxnSp>
          <p:nvCxnSpPr>
            <p:cNvPr id="72" name="Straight Connector 71">
              <a:extLst>
                <a:ext uri="{FF2B5EF4-FFF2-40B4-BE49-F238E27FC236}">
                  <a16:creationId xmlns:a16="http://schemas.microsoft.com/office/drawing/2014/main" id="{9FF92936-D119-C02F-89A5-D9445795214E}"/>
                </a:ext>
              </a:extLst>
            </p:cNvPr>
            <p:cNvCxnSpPr>
              <a:cxnSpLocks/>
            </p:cNvCxnSpPr>
            <p:nvPr/>
          </p:nvCxnSpPr>
          <p:spPr>
            <a:xfrm>
              <a:off x="9591612" y="3161985"/>
              <a:ext cx="41830" cy="0"/>
            </a:xfrm>
            <a:prstGeom prst="line">
              <a:avLst/>
            </a:prstGeom>
          </p:spPr>
          <p:style>
            <a:lnRef idx="1">
              <a:schemeClr val="dk1"/>
            </a:lnRef>
            <a:fillRef idx="0">
              <a:schemeClr val="dk1"/>
            </a:fillRef>
            <a:effectRef idx="0">
              <a:schemeClr val="dk1"/>
            </a:effectRef>
            <a:fontRef idx="minor">
              <a:schemeClr val="tx1"/>
            </a:fontRef>
          </p:style>
        </p:cxnSp>
        <p:grpSp>
          <p:nvGrpSpPr>
            <p:cNvPr id="81" name="Group 80">
              <a:extLst>
                <a:ext uri="{FF2B5EF4-FFF2-40B4-BE49-F238E27FC236}">
                  <a16:creationId xmlns:a16="http://schemas.microsoft.com/office/drawing/2014/main" id="{CE7EBEE6-183A-ABAE-4D5A-CFB43D07C9B1}"/>
                </a:ext>
              </a:extLst>
            </p:cNvPr>
            <p:cNvGrpSpPr/>
            <p:nvPr/>
          </p:nvGrpSpPr>
          <p:grpSpPr>
            <a:xfrm>
              <a:off x="9561805" y="5433015"/>
              <a:ext cx="915200" cy="599634"/>
              <a:chOff x="9551505" y="3863041"/>
              <a:chExt cx="915200" cy="599634"/>
            </a:xfrm>
          </p:grpSpPr>
          <p:sp>
            <p:nvSpPr>
              <p:cNvPr id="35" name="TextBox 34">
                <a:extLst>
                  <a:ext uri="{FF2B5EF4-FFF2-40B4-BE49-F238E27FC236}">
                    <a16:creationId xmlns:a16="http://schemas.microsoft.com/office/drawing/2014/main" id="{0EC2ACE5-0BA8-DB52-4723-D73AF6E0A93E}"/>
                  </a:ext>
                </a:extLst>
              </p:cNvPr>
              <p:cNvSpPr txBox="1"/>
              <p:nvPr/>
            </p:nvSpPr>
            <p:spPr>
              <a:xfrm flipH="1">
                <a:off x="9556074" y="3863041"/>
                <a:ext cx="910631" cy="276999"/>
              </a:xfrm>
              <a:prstGeom prst="rect">
                <a:avLst/>
              </a:prstGeom>
              <a:noFill/>
            </p:spPr>
            <p:txBody>
              <a:bodyPr wrap="square">
                <a:spAutoFit/>
              </a:bodyPr>
              <a:lstStyle/>
              <a:p>
                <a:r>
                  <a:rPr lang="en-US" sz="1200" i="1" dirty="0"/>
                  <a:t>ZNF304</a:t>
                </a:r>
                <a:endParaRPr lang="en-US" sz="1200" dirty="0"/>
              </a:p>
            </p:txBody>
          </p:sp>
          <p:sp>
            <p:nvSpPr>
              <p:cNvPr id="36" name="TextBox 35">
                <a:extLst>
                  <a:ext uri="{FF2B5EF4-FFF2-40B4-BE49-F238E27FC236}">
                    <a16:creationId xmlns:a16="http://schemas.microsoft.com/office/drawing/2014/main" id="{0F58FF4F-5D07-D178-6961-3BA79A97BD3C}"/>
                  </a:ext>
                </a:extLst>
              </p:cNvPr>
              <p:cNvSpPr txBox="1"/>
              <p:nvPr/>
            </p:nvSpPr>
            <p:spPr>
              <a:xfrm flipH="1">
                <a:off x="9551505" y="4047167"/>
                <a:ext cx="848437" cy="276999"/>
              </a:xfrm>
              <a:prstGeom prst="rect">
                <a:avLst/>
              </a:prstGeom>
              <a:noFill/>
            </p:spPr>
            <p:txBody>
              <a:bodyPr wrap="square">
                <a:spAutoFit/>
              </a:bodyPr>
              <a:lstStyle/>
              <a:p>
                <a:r>
                  <a:rPr lang="en-US" sz="1200" i="1" dirty="0"/>
                  <a:t>SP7</a:t>
                </a:r>
                <a:endParaRPr lang="en-US" sz="1200" dirty="0"/>
              </a:p>
            </p:txBody>
          </p:sp>
          <p:sp>
            <p:nvSpPr>
              <p:cNvPr id="58" name="TextBox 57">
                <a:extLst>
                  <a:ext uri="{FF2B5EF4-FFF2-40B4-BE49-F238E27FC236}">
                    <a16:creationId xmlns:a16="http://schemas.microsoft.com/office/drawing/2014/main" id="{BDD726FF-D341-2AF6-A641-10F760A321C5}"/>
                  </a:ext>
                </a:extLst>
              </p:cNvPr>
              <p:cNvSpPr txBox="1"/>
              <p:nvPr/>
            </p:nvSpPr>
            <p:spPr>
              <a:xfrm flipH="1">
                <a:off x="9556075" y="4185676"/>
                <a:ext cx="627726" cy="276999"/>
              </a:xfrm>
              <a:prstGeom prst="rect">
                <a:avLst/>
              </a:prstGeom>
              <a:noFill/>
            </p:spPr>
            <p:txBody>
              <a:bodyPr wrap="square">
                <a:spAutoFit/>
              </a:bodyPr>
              <a:lstStyle/>
              <a:p>
                <a:r>
                  <a:rPr lang="en-US" sz="1200" i="1" dirty="0"/>
                  <a:t>GLIS1</a:t>
                </a:r>
                <a:endParaRPr lang="en-US" sz="1200" dirty="0"/>
              </a:p>
            </p:txBody>
          </p:sp>
          <p:cxnSp>
            <p:nvCxnSpPr>
              <p:cNvPr id="64" name="Straight Connector 63">
                <a:extLst>
                  <a:ext uri="{FF2B5EF4-FFF2-40B4-BE49-F238E27FC236}">
                    <a16:creationId xmlns:a16="http://schemas.microsoft.com/office/drawing/2014/main" id="{13EF342D-6995-D268-B198-835AD17C62D0}"/>
                  </a:ext>
                </a:extLst>
              </p:cNvPr>
              <p:cNvCxnSpPr>
                <a:cxnSpLocks/>
              </p:cNvCxnSpPr>
              <p:nvPr/>
            </p:nvCxnSpPr>
            <p:spPr>
              <a:xfrm>
                <a:off x="9576270" y="398722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80982A6-C649-AC9D-FBDF-37FAA3BDE9E9}"/>
                  </a:ext>
                </a:extLst>
              </p:cNvPr>
              <p:cNvCxnSpPr>
                <a:cxnSpLocks/>
              </p:cNvCxnSpPr>
              <p:nvPr/>
            </p:nvCxnSpPr>
            <p:spPr>
              <a:xfrm>
                <a:off x="9565760" y="419042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9EE80398-7E94-E1E6-982A-D421CD5A57AC}"/>
                  </a:ext>
                </a:extLst>
              </p:cNvPr>
              <p:cNvCxnSpPr>
                <a:cxnSpLocks/>
              </p:cNvCxnSpPr>
              <p:nvPr/>
            </p:nvCxnSpPr>
            <p:spPr>
              <a:xfrm>
                <a:off x="9565761" y="433231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452E3F78-46B3-81C6-8FDA-64EDF740B132}"/>
                </a:ext>
              </a:extLst>
            </p:cNvPr>
            <p:cNvGrpSpPr/>
            <p:nvPr/>
          </p:nvGrpSpPr>
          <p:grpSpPr>
            <a:xfrm>
              <a:off x="1700355" y="5898367"/>
              <a:ext cx="439520" cy="951298"/>
              <a:chOff x="2059192" y="5475503"/>
              <a:chExt cx="439520" cy="951298"/>
            </a:xfrm>
          </p:grpSpPr>
          <p:sp>
            <p:nvSpPr>
              <p:cNvPr id="75" name="TextBox 74">
                <a:extLst>
                  <a:ext uri="{FF2B5EF4-FFF2-40B4-BE49-F238E27FC236}">
                    <a16:creationId xmlns:a16="http://schemas.microsoft.com/office/drawing/2014/main" id="{2F374118-EBA7-67F1-5D7E-742620DB3E09}"/>
                  </a:ext>
                </a:extLst>
              </p:cNvPr>
              <p:cNvSpPr txBox="1"/>
              <p:nvPr/>
            </p:nvSpPr>
            <p:spPr>
              <a:xfrm rot="16200000">
                <a:off x="1722043" y="5812652"/>
                <a:ext cx="951298" cy="276999"/>
              </a:xfrm>
              <a:prstGeom prst="rect">
                <a:avLst/>
              </a:prstGeom>
              <a:noFill/>
            </p:spPr>
            <p:txBody>
              <a:bodyPr wrap="square">
                <a:spAutoFit/>
              </a:bodyPr>
              <a:lstStyle/>
              <a:p>
                <a:r>
                  <a:rPr lang="en-US" sz="1200" dirty="0"/>
                  <a:t>Cluster 1 </a:t>
                </a:r>
              </a:p>
            </p:txBody>
          </p:sp>
          <p:sp>
            <p:nvSpPr>
              <p:cNvPr id="76" name="TextBox 75">
                <a:extLst>
                  <a:ext uri="{FF2B5EF4-FFF2-40B4-BE49-F238E27FC236}">
                    <a16:creationId xmlns:a16="http://schemas.microsoft.com/office/drawing/2014/main" id="{F3921D7D-7C4A-6616-E50E-66A599505A63}"/>
                  </a:ext>
                </a:extLst>
              </p:cNvPr>
              <p:cNvSpPr txBox="1"/>
              <p:nvPr/>
            </p:nvSpPr>
            <p:spPr>
              <a:xfrm rot="16200000">
                <a:off x="1963328" y="5891417"/>
                <a:ext cx="793769" cy="276999"/>
              </a:xfrm>
              <a:prstGeom prst="rect">
                <a:avLst/>
              </a:prstGeom>
              <a:noFill/>
            </p:spPr>
            <p:txBody>
              <a:bodyPr wrap="square">
                <a:spAutoFit/>
              </a:bodyPr>
              <a:lstStyle/>
              <a:p>
                <a:r>
                  <a:rPr lang="en-US" sz="1200" dirty="0"/>
                  <a:t>Cluster 2 </a:t>
                </a:r>
              </a:p>
            </p:txBody>
          </p:sp>
          <p:cxnSp>
            <p:nvCxnSpPr>
              <p:cNvPr id="77" name="Straight Connector 76">
                <a:extLst>
                  <a:ext uri="{FF2B5EF4-FFF2-40B4-BE49-F238E27FC236}">
                    <a16:creationId xmlns:a16="http://schemas.microsoft.com/office/drawing/2014/main" id="{2C395826-FCA7-E217-6B23-FE2D0835B5CD}"/>
                  </a:ext>
                </a:extLst>
              </p:cNvPr>
              <p:cNvCxnSpPr>
                <a:cxnSpLocks/>
              </p:cNvCxnSpPr>
              <p:nvPr/>
            </p:nvCxnSpPr>
            <p:spPr>
              <a:xfrm flipH="1" flipV="1">
                <a:off x="2285034" y="5662193"/>
                <a:ext cx="48461" cy="37776"/>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FC0000-9483-B913-9F2C-449303708744}"/>
                  </a:ext>
                </a:extLst>
              </p:cNvPr>
              <p:cNvCxnSpPr>
                <a:cxnSpLocks/>
              </p:cNvCxnSpPr>
              <p:nvPr/>
            </p:nvCxnSpPr>
            <p:spPr>
              <a:xfrm flipV="1">
                <a:off x="2212839" y="5666200"/>
                <a:ext cx="48461" cy="37776"/>
              </a:xfrm>
              <a:prstGeom prst="line">
                <a:avLst/>
              </a:prstGeom>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67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54FC74DF-7D43-1B48-1527-9B4728DE48E7}"/>
              </a:ext>
            </a:extLst>
          </p:cNvPr>
          <p:cNvSpPr txBox="1"/>
          <p:nvPr/>
        </p:nvSpPr>
        <p:spPr>
          <a:xfrm>
            <a:off x="551713" y="474163"/>
            <a:ext cx="10483190" cy="584775"/>
          </a:xfrm>
          <a:prstGeom prst="rect">
            <a:avLst/>
          </a:prstGeom>
          <a:noFill/>
        </p:spPr>
        <p:txBody>
          <a:bodyPr wrap="square" rtlCol="0">
            <a:spAutoFit/>
          </a:bodyPr>
          <a:lstStyle/>
          <a:p>
            <a:pPr algn="ctr"/>
            <a:r>
              <a:rPr lang="en-US" sz="3200" b="1" dirty="0">
                <a:latin typeface="+mj-lt"/>
              </a:rPr>
              <a:t>Group G2 is enriched in At-Risk/ERA</a:t>
            </a:r>
          </a:p>
        </p:txBody>
      </p:sp>
      <p:sp>
        <p:nvSpPr>
          <p:cNvPr id="5" name="Slide Number Placeholder 4">
            <a:extLst>
              <a:ext uri="{FF2B5EF4-FFF2-40B4-BE49-F238E27FC236}">
                <a16:creationId xmlns:a16="http://schemas.microsoft.com/office/drawing/2014/main" id="{C0928CA2-4FA7-34E2-0175-E71D72797CF9}"/>
              </a:ext>
            </a:extLst>
          </p:cNvPr>
          <p:cNvSpPr>
            <a:spLocks noGrp="1"/>
          </p:cNvSpPr>
          <p:nvPr>
            <p:ph type="sldNum" sz="quarter" idx="11"/>
          </p:nvPr>
        </p:nvSpPr>
        <p:spPr>
          <a:xfrm>
            <a:off x="10559845" y="6383837"/>
            <a:ext cx="1192161" cy="365125"/>
          </a:xfrm>
        </p:spPr>
        <p:txBody>
          <a:bodyPr/>
          <a:lstStyle/>
          <a:p>
            <a:fld id="{10182D5C-5622-0748-8D9A-CE71C49FA208}" type="slidenum">
              <a:rPr lang="en-US" smtClean="0"/>
              <a:pPr/>
              <a:t>7</a:t>
            </a:fld>
            <a:endParaRPr lang="en-US" dirty="0"/>
          </a:p>
        </p:txBody>
      </p:sp>
      <p:sp>
        <p:nvSpPr>
          <p:cNvPr id="4" name="TextBox 3">
            <a:extLst>
              <a:ext uri="{FF2B5EF4-FFF2-40B4-BE49-F238E27FC236}">
                <a16:creationId xmlns:a16="http://schemas.microsoft.com/office/drawing/2014/main" id="{7CF777A0-BFDF-A475-7808-A87CCB68CD28}"/>
              </a:ext>
            </a:extLst>
          </p:cNvPr>
          <p:cNvSpPr txBox="1"/>
          <p:nvPr/>
        </p:nvSpPr>
        <p:spPr>
          <a:xfrm>
            <a:off x="6814538" y="3221591"/>
            <a:ext cx="4865512" cy="1244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marL="457189" indent="-457189" defTabSz="3251036" hangingPunct="0">
              <a:buFont typeface="Arial" panose="020B0604020202020204" pitchFamily="34" charset="0"/>
              <a:buChar char="•"/>
            </a:pPr>
            <a:r>
              <a:rPr lang="en-US" sz="2400" dirty="0">
                <a:ea typeface="Source Sans 3 Regular"/>
                <a:cs typeface="Source Sans 3 Regular"/>
                <a:sym typeface="Source Sans 3 Regular"/>
              </a:rPr>
              <a:t>G2: 58% higher </a:t>
            </a:r>
            <a:r>
              <a:rPr lang="en-US" sz="2400" dirty="0"/>
              <a:t>in non-HC</a:t>
            </a:r>
          </a:p>
          <a:p>
            <a:pPr defTabSz="3251036" hangingPunct="0"/>
            <a:endParaRPr lang="en-US" sz="2400" dirty="0">
              <a:ea typeface="Source Sans 3 Regular"/>
              <a:cs typeface="Source Sans 3 Regular"/>
              <a:sym typeface="Source Sans 3 Regular"/>
            </a:endParaRPr>
          </a:p>
          <a:p>
            <a:pPr marL="457189" indent="-457189" defTabSz="3251036" hangingPunct="0">
              <a:buFont typeface="Arial" panose="020B0604020202020204" pitchFamily="34" charset="0"/>
              <a:buChar char="•"/>
            </a:pPr>
            <a:r>
              <a:rPr lang="en-US" sz="2400" dirty="0"/>
              <a:t>G4: 24% higher in HC</a:t>
            </a:r>
          </a:p>
        </p:txBody>
      </p:sp>
      <p:grpSp>
        <p:nvGrpSpPr>
          <p:cNvPr id="29" name="Group 28">
            <a:extLst>
              <a:ext uri="{FF2B5EF4-FFF2-40B4-BE49-F238E27FC236}">
                <a16:creationId xmlns:a16="http://schemas.microsoft.com/office/drawing/2014/main" id="{7663EE1F-8196-8C48-74C2-4E6FFC453A0E}"/>
              </a:ext>
            </a:extLst>
          </p:cNvPr>
          <p:cNvGrpSpPr/>
          <p:nvPr/>
        </p:nvGrpSpPr>
        <p:grpSpPr>
          <a:xfrm>
            <a:off x="1274735" y="1532587"/>
            <a:ext cx="5057648" cy="4750787"/>
            <a:chOff x="5898110" y="1748344"/>
            <a:chExt cx="5057648" cy="4750787"/>
          </a:xfrm>
        </p:grpSpPr>
        <p:grpSp>
          <p:nvGrpSpPr>
            <p:cNvPr id="26" name="Group 25">
              <a:extLst>
                <a:ext uri="{FF2B5EF4-FFF2-40B4-BE49-F238E27FC236}">
                  <a16:creationId xmlns:a16="http://schemas.microsoft.com/office/drawing/2014/main" id="{60EF7E43-7802-443A-8C76-914592D8545D}"/>
                </a:ext>
              </a:extLst>
            </p:cNvPr>
            <p:cNvGrpSpPr/>
            <p:nvPr/>
          </p:nvGrpSpPr>
          <p:grpSpPr>
            <a:xfrm>
              <a:off x="6071767" y="1748344"/>
              <a:ext cx="4883991" cy="4750787"/>
              <a:chOff x="6071767" y="1748344"/>
              <a:chExt cx="4883991" cy="4750787"/>
            </a:xfrm>
          </p:grpSpPr>
          <p:pic>
            <p:nvPicPr>
              <p:cNvPr id="2" name="Picture 1" descr="A graph of different colored bars&#10;&#10;Description automatically generated">
                <a:extLst>
                  <a:ext uri="{FF2B5EF4-FFF2-40B4-BE49-F238E27FC236}">
                    <a16:creationId xmlns:a16="http://schemas.microsoft.com/office/drawing/2014/main" id="{1F2CF4D9-CCA8-3762-EAA6-CCD280059253}"/>
                  </a:ext>
                </a:extLst>
              </p:cNvPr>
              <p:cNvPicPr>
                <a:picLocks noChangeAspect="1"/>
              </p:cNvPicPr>
              <p:nvPr/>
            </p:nvPicPr>
            <p:blipFill>
              <a:blip r:embed="rId3"/>
              <a:srcRect l="14007" t="1225" r="1655" b="38238"/>
              <a:stretch/>
            </p:blipFill>
            <p:spPr>
              <a:xfrm>
                <a:off x="6753682" y="1751276"/>
                <a:ext cx="4110767" cy="3564763"/>
              </a:xfrm>
              <a:prstGeom prst="rect">
                <a:avLst/>
              </a:prstGeom>
            </p:spPr>
          </p:pic>
          <p:pic>
            <p:nvPicPr>
              <p:cNvPr id="24" name="Picture 23" descr="A graph of different colored bars&#10;&#10;Description automatically generated">
                <a:extLst>
                  <a:ext uri="{FF2B5EF4-FFF2-40B4-BE49-F238E27FC236}">
                    <a16:creationId xmlns:a16="http://schemas.microsoft.com/office/drawing/2014/main" id="{2B5F7822-6788-B2EF-FE11-1ABA391881CD}"/>
                  </a:ext>
                </a:extLst>
              </p:cNvPr>
              <p:cNvPicPr>
                <a:picLocks noChangeAspect="1"/>
              </p:cNvPicPr>
              <p:nvPr/>
            </p:nvPicPr>
            <p:blipFill>
              <a:blip r:embed="rId4"/>
              <a:srcRect l="11011" t="84046" r="19619" b="7322"/>
              <a:stretch/>
            </p:blipFill>
            <p:spPr>
              <a:xfrm>
                <a:off x="6753683" y="5567235"/>
                <a:ext cx="4069080" cy="518827"/>
              </a:xfrm>
              <a:prstGeom prst="rect">
                <a:avLst/>
              </a:prstGeom>
            </p:spPr>
          </p:pic>
          <p:sp>
            <p:nvSpPr>
              <p:cNvPr id="7" name="Google Shape;406;p2">
                <a:extLst>
                  <a:ext uri="{FF2B5EF4-FFF2-40B4-BE49-F238E27FC236}">
                    <a16:creationId xmlns:a16="http://schemas.microsoft.com/office/drawing/2014/main" id="{3A7DF504-ADC5-DFA3-7A3D-8F5738063697}"/>
                  </a:ext>
                </a:extLst>
              </p:cNvPr>
              <p:cNvSpPr/>
              <p:nvPr/>
            </p:nvSpPr>
            <p:spPr>
              <a:xfrm>
                <a:off x="6968803" y="6189644"/>
                <a:ext cx="3935979" cy="2052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8" name="Google Shape;408;p2">
                <a:extLst>
                  <a:ext uri="{FF2B5EF4-FFF2-40B4-BE49-F238E27FC236}">
                    <a16:creationId xmlns:a16="http://schemas.microsoft.com/office/drawing/2014/main" id="{3209EC17-719C-970E-0429-A9ED05EF4CEF}"/>
                  </a:ext>
                </a:extLst>
              </p:cNvPr>
              <p:cNvSpPr txBox="1"/>
              <p:nvPr/>
            </p:nvSpPr>
            <p:spPr>
              <a:xfrm>
                <a:off x="6889988" y="6129840"/>
                <a:ext cx="74985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 name="Google Shape;409;p2">
                <a:extLst>
                  <a:ext uri="{FF2B5EF4-FFF2-40B4-BE49-F238E27FC236}">
                    <a16:creationId xmlns:a16="http://schemas.microsoft.com/office/drawing/2014/main" id="{DBEB3E58-6F01-7292-E0A0-2F62DC4EC41E}"/>
                  </a:ext>
                </a:extLst>
              </p:cNvPr>
              <p:cNvSpPr txBox="1"/>
              <p:nvPr/>
            </p:nvSpPr>
            <p:spPr>
              <a:xfrm>
                <a:off x="7547972" y="6129840"/>
                <a:ext cx="74985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410;p2">
                <a:extLst>
                  <a:ext uri="{FF2B5EF4-FFF2-40B4-BE49-F238E27FC236}">
                    <a16:creationId xmlns:a16="http://schemas.microsoft.com/office/drawing/2014/main" id="{5093C579-C4F7-A6E3-0EAC-50FE7F514F0E}"/>
                  </a:ext>
                </a:extLst>
              </p:cNvPr>
              <p:cNvSpPr txBox="1"/>
              <p:nvPr/>
            </p:nvSpPr>
            <p:spPr>
              <a:xfrm>
                <a:off x="8205956" y="6129840"/>
                <a:ext cx="74634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411;p2">
                <a:extLst>
                  <a:ext uri="{FF2B5EF4-FFF2-40B4-BE49-F238E27FC236}">
                    <a16:creationId xmlns:a16="http://schemas.microsoft.com/office/drawing/2014/main" id="{08E11067-F2E4-42A0-7EF9-BC1009CBD7EC}"/>
                  </a:ext>
                </a:extLst>
              </p:cNvPr>
              <p:cNvSpPr txBox="1"/>
              <p:nvPr/>
            </p:nvSpPr>
            <p:spPr>
              <a:xfrm>
                <a:off x="8860432" y="6129840"/>
                <a:ext cx="7125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412;p2">
                <a:extLst>
                  <a:ext uri="{FF2B5EF4-FFF2-40B4-BE49-F238E27FC236}">
                    <a16:creationId xmlns:a16="http://schemas.microsoft.com/office/drawing/2014/main" id="{1793BFB3-C2A4-8276-4E51-423B0C58A093}"/>
                  </a:ext>
                </a:extLst>
              </p:cNvPr>
              <p:cNvSpPr txBox="1"/>
              <p:nvPr/>
            </p:nvSpPr>
            <p:spPr>
              <a:xfrm>
                <a:off x="9481103" y="6129840"/>
                <a:ext cx="74634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 name="Google Shape;413;p2">
                <a:extLst>
                  <a:ext uri="{FF2B5EF4-FFF2-40B4-BE49-F238E27FC236}">
                    <a16:creationId xmlns:a16="http://schemas.microsoft.com/office/drawing/2014/main" id="{D39F639E-EB88-8217-B645-50BFA8D63C00}"/>
                  </a:ext>
                </a:extLst>
              </p:cNvPr>
              <p:cNvSpPr txBox="1"/>
              <p:nvPr/>
            </p:nvSpPr>
            <p:spPr>
              <a:xfrm>
                <a:off x="10135584" y="6129840"/>
                <a:ext cx="8201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15" name="Google Shape;415;p2">
                <a:extLst>
                  <a:ext uri="{FF2B5EF4-FFF2-40B4-BE49-F238E27FC236}">
                    <a16:creationId xmlns:a16="http://schemas.microsoft.com/office/drawing/2014/main" id="{134F8AD6-8976-9BD3-4FEC-448BCF3824DE}"/>
                  </a:ext>
                </a:extLst>
              </p:cNvPr>
              <p:cNvCxnSpPr/>
              <p:nvPr/>
            </p:nvCxnSpPr>
            <p:spPr>
              <a:xfrm rot="10800000" flipH="1">
                <a:off x="6703348" y="5563621"/>
                <a:ext cx="92578" cy="41842"/>
              </a:xfrm>
              <a:prstGeom prst="straightConnector1">
                <a:avLst/>
              </a:prstGeom>
              <a:noFill/>
              <a:ln w="19050" cap="flat" cmpd="sng">
                <a:solidFill>
                  <a:schemeClr val="tx1"/>
                </a:solidFill>
                <a:prstDash val="solid"/>
                <a:miter lim="800000"/>
                <a:headEnd type="none" w="sm" len="sm"/>
                <a:tailEnd type="none" w="sm" len="sm"/>
              </a:ln>
            </p:spPr>
          </p:cxnSp>
          <p:sp>
            <p:nvSpPr>
              <p:cNvPr id="17" name="Google Shape;420;p2">
                <a:extLst>
                  <a:ext uri="{FF2B5EF4-FFF2-40B4-BE49-F238E27FC236}">
                    <a16:creationId xmlns:a16="http://schemas.microsoft.com/office/drawing/2014/main" id="{7BDEA9C0-D2A3-63D8-2FDC-B7BF0D6D0427}"/>
                  </a:ext>
                </a:extLst>
              </p:cNvPr>
              <p:cNvSpPr txBox="1"/>
              <p:nvPr/>
            </p:nvSpPr>
            <p:spPr>
              <a:xfrm>
                <a:off x="6176426" y="5134326"/>
                <a:ext cx="574381"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422;p2">
                <a:extLst>
                  <a:ext uri="{FF2B5EF4-FFF2-40B4-BE49-F238E27FC236}">
                    <a16:creationId xmlns:a16="http://schemas.microsoft.com/office/drawing/2014/main" id="{41047A8D-052A-E8ED-5C9D-B95DCC8810AE}"/>
                  </a:ext>
                </a:extLst>
              </p:cNvPr>
              <p:cNvSpPr txBox="1"/>
              <p:nvPr/>
            </p:nvSpPr>
            <p:spPr>
              <a:xfrm>
                <a:off x="6278220" y="2076006"/>
                <a:ext cx="574381"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425;p2">
                <a:extLst>
                  <a:ext uri="{FF2B5EF4-FFF2-40B4-BE49-F238E27FC236}">
                    <a16:creationId xmlns:a16="http://schemas.microsoft.com/office/drawing/2014/main" id="{D001C0EE-44DB-B177-42D0-A8B8A0074D15}"/>
                  </a:ext>
                </a:extLst>
              </p:cNvPr>
              <p:cNvSpPr txBox="1"/>
              <p:nvPr/>
            </p:nvSpPr>
            <p:spPr>
              <a:xfrm>
                <a:off x="8205956" y="1748344"/>
                <a:ext cx="96234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0" name="Google Shape;426;p2">
                <a:extLst>
                  <a:ext uri="{FF2B5EF4-FFF2-40B4-BE49-F238E27FC236}">
                    <a16:creationId xmlns:a16="http://schemas.microsoft.com/office/drawing/2014/main" id="{7F6410D7-9116-F036-1937-15B3AA0CB465}"/>
                  </a:ext>
                </a:extLst>
              </p:cNvPr>
              <p:cNvSpPr txBox="1"/>
              <p:nvPr/>
            </p:nvSpPr>
            <p:spPr>
              <a:xfrm>
                <a:off x="9509408" y="4231847"/>
                <a:ext cx="85543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21" name="Google Shape;428;p2">
                <a:extLst>
                  <a:ext uri="{FF2B5EF4-FFF2-40B4-BE49-F238E27FC236}">
                    <a16:creationId xmlns:a16="http://schemas.microsoft.com/office/drawing/2014/main" id="{BBF93D00-E50E-6B07-AEAD-8C4E01EDCF0F}"/>
                  </a:ext>
                </a:extLst>
              </p:cNvPr>
              <p:cNvCxnSpPr/>
              <p:nvPr/>
            </p:nvCxnSpPr>
            <p:spPr>
              <a:xfrm rot="10800000" flipH="1">
                <a:off x="6703350" y="5318971"/>
                <a:ext cx="92578" cy="41842"/>
              </a:xfrm>
              <a:prstGeom prst="straightConnector1">
                <a:avLst/>
              </a:prstGeom>
              <a:noFill/>
              <a:ln w="19050" cap="flat" cmpd="sng">
                <a:solidFill>
                  <a:schemeClr val="tx1"/>
                </a:solidFill>
                <a:prstDash val="solid"/>
                <a:miter lim="800000"/>
                <a:headEnd type="none" w="sm" len="sm"/>
                <a:tailEnd type="none" w="sm" len="sm"/>
              </a:ln>
            </p:spPr>
          </p:cxnSp>
          <p:sp>
            <p:nvSpPr>
              <p:cNvPr id="22" name="Google Shape;422;p2">
                <a:extLst>
                  <a:ext uri="{FF2B5EF4-FFF2-40B4-BE49-F238E27FC236}">
                    <a16:creationId xmlns:a16="http://schemas.microsoft.com/office/drawing/2014/main" id="{6C0881FD-1ECE-A718-1C37-C5BBF957025D}"/>
                  </a:ext>
                </a:extLst>
              </p:cNvPr>
              <p:cNvSpPr txBox="1"/>
              <p:nvPr/>
            </p:nvSpPr>
            <p:spPr>
              <a:xfrm>
                <a:off x="6323854" y="3623634"/>
                <a:ext cx="441863"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429;p2">
                <a:extLst>
                  <a:ext uri="{FF2B5EF4-FFF2-40B4-BE49-F238E27FC236}">
                    <a16:creationId xmlns:a16="http://schemas.microsoft.com/office/drawing/2014/main" id="{3FF59FEE-6732-33FF-651E-803F60365D69}"/>
                  </a:ext>
                </a:extLst>
              </p:cNvPr>
              <p:cNvSpPr txBox="1"/>
              <p:nvPr/>
            </p:nvSpPr>
            <p:spPr>
              <a:xfrm>
                <a:off x="6071767" y="5606635"/>
                <a:ext cx="66468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7" name="TextBox 26">
              <a:extLst>
                <a:ext uri="{FF2B5EF4-FFF2-40B4-BE49-F238E27FC236}">
                  <a16:creationId xmlns:a16="http://schemas.microsoft.com/office/drawing/2014/main" id="{16B1D7ED-95CB-E2A8-785F-A57E605D89C5}"/>
                </a:ext>
              </a:extLst>
            </p:cNvPr>
            <p:cNvSpPr txBox="1"/>
            <p:nvPr/>
          </p:nvSpPr>
          <p:spPr>
            <a:xfrm rot="16200000">
              <a:off x="4538378" y="3721698"/>
              <a:ext cx="3088795" cy="369332"/>
            </a:xfrm>
            <a:prstGeom prst="rect">
              <a:avLst/>
            </a:prstGeom>
            <a:noFill/>
          </p:spPr>
          <p:txBody>
            <a:bodyPr wrap="square" rtlCol="0">
              <a:spAutoFit/>
            </a:bodyPr>
            <a:lstStyle/>
            <a:p>
              <a:r>
                <a:rPr lang="en-US" dirty="0">
                  <a:latin typeface="+mj-lt"/>
                </a:rPr>
                <a:t>Adjusted non-HC/HC ratio</a:t>
              </a:r>
            </a:p>
          </p:txBody>
        </p:sp>
      </p:grpSp>
      <p:sp>
        <p:nvSpPr>
          <p:cNvPr id="45" name="TextBox 44">
            <a:extLst>
              <a:ext uri="{FF2B5EF4-FFF2-40B4-BE49-F238E27FC236}">
                <a16:creationId xmlns:a16="http://schemas.microsoft.com/office/drawing/2014/main" id="{CEC306E5-DBD5-0010-7854-97A12E80DC08}"/>
              </a:ext>
            </a:extLst>
          </p:cNvPr>
          <p:cNvSpPr txBox="1"/>
          <p:nvPr/>
        </p:nvSpPr>
        <p:spPr>
          <a:xfrm>
            <a:off x="2583109" y="6343178"/>
            <a:ext cx="3319852" cy="276999"/>
          </a:xfrm>
          <a:prstGeom prst="rect">
            <a:avLst/>
          </a:prstGeom>
          <a:noFill/>
        </p:spPr>
        <p:txBody>
          <a:bodyPr wrap="square">
            <a:spAutoFit/>
          </a:bodyPr>
          <a:lstStyle/>
          <a:p>
            <a:pPr defTabSz="3251036" hangingPunct="0"/>
            <a:r>
              <a:rPr lang="en-US" sz="1200" dirty="0"/>
              <a:t>Chi-squared test, ***p&lt;0.001, ****p&lt;0.0001</a:t>
            </a:r>
            <a:endParaRPr lang="en-US" sz="1200" dirty="0">
              <a:ea typeface="Source Sans 3 Regular"/>
              <a:cs typeface="Source Sans 3 Regular"/>
              <a:sym typeface="Source Sans 3 Regular"/>
            </a:endParaRPr>
          </a:p>
        </p:txBody>
      </p:sp>
    </p:spTree>
    <p:extLst>
      <p:ext uri="{BB962C8B-B14F-4D97-AF65-F5344CB8AC3E}">
        <p14:creationId xmlns:p14="http://schemas.microsoft.com/office/powerpoint/2010/main" val="4050191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8FB49F-5C91-2C8A-9859-74D5D81DF327}"/>
              </a:ext>
            </a:extLst>
          </p:cNvPr>
          <p:cNvGrpSpPr>
            <a:grpSpLocks noChangeAspect="1"/>
          </p:cNvGrpSpPr>
          <p:nvPr/>
        </p:nvGrpSpPr>
        <p:grpSpPr>
          <a:xfrm>
            <a:off x="438893" y="1978059"/>
            <a:ext cx="11158211" cy="4389120"/>
            <a:chOff x="97058" y="7804724"/>
            <a:chExt cx="5121951" cy="2014736"/>
          </a:xfrm>
        </p:grpSpPr>
        <p:pic>
          <p:nvPicPr>
            <p:cNvPr id="8" name="Picture 7">
              <a:extLst>
                <a:ext uri="{FF2B5EF4-FFF2-40B4-BE49-F238E27FC236}">
                  <a16:creationId xmlns:a16="http://schemas.microsoft.com/office/drawing/2014/main" id="{39C9EE4C-10BB-0456-CCEE-B7058D08B1F6}"/>
                </a:ext>
              </a:extLst>
            </p:cNvPr>
            <p:cNvPicPr>
              <a:picLocks noChangeAspect="1"/>
            </p:cNvPicPr>
            <p:nvPr/>
          </p:nvPicPr>
          <p:blipFill>
            <a:blip r:embed="rId3"/>
            <a:srcRect l="46716" t="23755" r="18102" b="17418"/>
            <a:stretch/>
          </p:blipFill>
          <p:spPr>
            <a:xfrm>
              <a:off x="2985158" y="7808124"/>
              <a:ext cx="1675485" cy="1821937"/>
            </a:xfrm>
            <a:prstGeom prst="rect">
              <a:avLst/>
            </a:prstGeom>
          </p:spPr>
        </p:pic>
        <p:grpSp>
          <p:nvGrpSpPr>
            <p:cNvPr id="9" name="Group 8">
              <a:extLst>
                <a:ext uri="{FF2B5EF4-FFF2-40B4-BE49-F238E27FC236}">
                  <a16:creationId xmlns:a16="http://schemas.microsoft.com/office/drawing/2014/main" id="{1782BAEA-4BBD-0027-30D0-113568070B88}"/>
                </a:ext>
              </a:extLst>
            </p:cNvPr>
            <p:cNvGrpSpPr/>
            <p:nvPr/>
          </p:nvGrpSpPr>
          <p:grpSpPr>
            <a:xfrm>
              <a:off x="3084817" y="9645210"/>
              <a:ext cx="1466128" cy="174250"/>
              <a:chOff x="3084817" y="9645210"/>
              <a:chExt cx="1466128" cy="174250"/>
            </a:xfrm>
          </p:grpSpPr>
          <p:sp>
            <p:nvSpPr>
              <p:cNvPr id="28" name="TextBox 27">
                <a:extLst>
                  <a:ext uri="{FF2B5EF4-FFF2-40B4-BE49-F238E27FC236}">
                    <a16:creationId xmlns:a16="http://schemas.microsoft.com/office/drawing/2014/main" id="{D0AAC102-BF30-39C5-D61A-8098897DDD14}"/>
                  </a:ext>
                </a:extLst>
              </p:cNvPr>
              <p:cNvSpPr txBox="1"/>
              <p:nvPr/>
            </p:nvSpPr>
            <p:spPr>
              <a:xfrm>
                <a:off x="3084817" y="9645210"/>
                <a:ext cx="223040" cy="167280"/>
              </a:xfrm>
              <a:prstGeom prst="rect">
                <a:avLst/>
              </a:prstGeom>
              <a:noFill/>
            </p:spPr>
            <p:txBody>
              <a:bodyPr wrap="none" rtlCol="0">
                <a:spAutoFit/>
              </a:bodyPr>
              <a:lstStyle/>
              <a:p>
                <a:r>
                  <a:rPr lang="en-US" dirty="0"/>
                  <a:t>G1</a:t>
                </a:r>
              </a:p>
            </p:txBody>
          </p:sp>
          <p:sp>
            <p:nvSpPr>
              <p:cNvPr id="29" name="TextBox 28">
                <a:extLst>
                  <a:ext uri="{FF2B5EF4-FFF2-40B4-BE49-F238E27FC236}">
                    <a16:creationId xmlns:a16="http://schemas.microsoft.com/office/drawing/2014/main" id="{19076538-8D5F-6FB5-8250-F3029B94F32D}"/>
                  </a:ext>
                </a:extLst>
              </p:cNvPr>
              <p:cNvSpPr txBox="1"/>
              <p:nvPr/>
            </p:nvSpPr>
            <p:spPr>
              <a:xfrm>
                <a:off x="3395589" y="9645210"/>
                <a:ext cx="223040" cy="167280"/>
              </a:xfrm>
              <a:prstGeom prst="rect">
                <a:avLst/>
              </a:prstGeom>
              <a:noFill/>
            </p:spPr>
            <p:txBody>
              <a:bodyPr wrap="none" rtlCol="0">
                <a:spAutoFit/>
              </a:bodyPr>
              <a:lstStyle/>
              <a:p>
                <a:r>
                  <a:rPr lang="en-US" dirty="0"/>
                  <a:t>G2</a:t>
                </a:r>
              </a:p>
            </p:txBody>
          </p:sp>
          <p:sp>
            <p:nvSpPr>
              <p:cNvPr id="30" name="TextBox 29">
                <a:extLst>
                  <a:ext uri="{FF2B5EF4-FFF2-40B4-BE49-F238E27FC236}">
                    <a16:creationId xmlns:a16="http://schemas.microsoft.com/office/drawing/2014/main" id="{0A91CAEE-00D4-E0D4-4390-672E6A517691}"/>
                  </a:ext>
                </a:extLst>
              </p:cNvPr>
              <p:cNvSpPr txBox="1"/>
              <p:nvPr/>
            </p:nvSpPr>
            <p:spPr>
              <a:xfrm>
                <a:off x="3706361" y="9645210"/>
                <a:ext cx="223040" cy="167280"/>
              </a:xfrm>
              <a:prstGeom prst="rect">
                <a:avLst/>
              </a:prstGeom>
              <a:noFill/>
            </p:spPr>
            <p:txBody>
              <a:bodyPr wrap="none" rtlCol="0">
                <a:spAutoFit/>
              </a:bodyPr>
              <a:lstStyle/>
              <a:p>
                <a:r>
                  <a:rPr lang="en-US" dirty="0"/>
                  <a:t>G3</a:t>
                </a:r>
              </a:p>
            </p:txBody>
          </p:sp>
          <p:sp>
            <p:nvSpPr>
              <p:cNvPr id="31" name="TextBox 30">
                <a:extLst>
                  <a:ext uri="{FF2B5EF4-FFF2-40B4-BE49-F238E27FC236}">
                    <a16:creationId xmlns:a16="http://schemas.microsoft.com/office/drawing/2014/main" id="{F2636FE6-045A-6A41-FD05-1ED8076B154A}"/>
                  </a:ext>
                </a:extLst>
              </p:cNvPr>
              <p:cNvSpPr txBox="1"/>
              <p:nvPr/>
            </p:nvSpPr>
            <p:spPr>
              <a:xfrm>
                <a:off x="4017133" y="9645210"/>
                <a:ext cx="223040" cy="167280"/>
              </a:xfrm>
              <a:prstGeom prst="rect">
                <a:avLst/>
              </a:prstGeom>
              <a:noFill/>
            </p:spPr>
            <p:txBody>
              <a:bodyPr wrap="none" rtlCol="0">
                <a:spAutoFit/>
              </a:bodyPr>
              <a:lstStyle/>
              <a:p>
                <a:r>
                  <a:rPr lang="en-US" dirty="0"/>
                  <a:t>G4</a:t>
                </a:r>
              </a:p>
            </p:txBody>
          </p:sp>
          <p:sp>
            <p:nvSpPr>
              <p:cNvPr id="32" name="TextBox 31">
                <a:extLst>
                  <a:ext uri="{FF2B5EF4-FFF2-40B4-BE49-F238E27FC236}">
                    <a16:creationId xmlns:a16="http://schemas.microsoft.com/office/drawing/2014/main" id="{CA84CDFC-6E24-E433-AD6A-746623F4C2CF}"/>
                  </a:ext>
                </a:extLst>
              </p:cNvPr>
              <p:cNvSpPr txBox="1"/>
              <p:nvPr/>
            </p:nvSpPr>
            <p:spPr>
              <a:xfrm>
                <a:off x="4327905" y="9652180"/>
                <a:ext cx="223040" cy="167280"/>
              </a:xfrm>
              <a:prstGeom prst="rect">
                <a:avLst/>
              </a:prstGeom>
              <a:noFill/>
            </p:spPr>
            <p:txBody>
              <a:bodyPr wrap="none" rtlCol="0">
                <a:spAutoFit/>
              </a:bodyPr>
              <a:lstStyle/>
              <a:p>
                <a:r>
                  <a:rPr lang="en-US" dirty="0"/>
                  <a:t>G5</a:t>
                </a:r>
              </a:p>
            </p:txBody>
          </p:sp>
        </p:grpSp>
        <p:sp>
          <p:nvSpPr>
            <p:cNvPr id="10" name="TextBox 9">
              <a:extLst>
                <a:ext uri="{FF2B5EF4-FFF2-40B4-BE49-F238E27FC236}">
                  <a16:creationId xmlns:a16="http://schemas.microsoft.com/office/drawing/2014/main" id="{3F46F19F-D2E0-5822-8DDC-FBBA0C15249B}"/>
                </a:ext>
              </a:extLst>
            </p:cNvPr>
            <p:cNvSpPr txBox="1"/>
            <p:nvPr/>
          </p:nvSpPr>
          <p:spPr>
            <a:xfrm>
              <a:off x="97058" y="7804724"/>
              <a:ext cx="2889063" cy="1798259"/>
            </a:xfrm>
            <a:prstGeom prst="rect">
              <a:avLst/>
            </a:prstGeom>
            <a:noFill/>
          </p:spPr>
          <p:txBody>
            <a:bodyPr wrap="none" rtlCol="0">
              <a:spAutoFit/>
            </a:bodyPr>
            <a:lstStyle/>
            <a:p>
              <a:pPr algn="r"/>
              <a:r>
                <a:rPr lang="en-US" dirty="0"/>
                <a:t>Regulation of Notch signaling pathway</a:t>
              </a:r>
            </a:p>
            <a:p>
              <a:pPr algn="r"/>
              <a:r>
                <a:rPr lang="en-US" dirty="0"/>
                <a:t>B cell activation</a:t>
              </a:r>
            </a:p>
            <a:p>
              <a:pPr algn="r"/>
              <a:r>
                <a:rPr lang="en-US" dirty="0"/>
                <a:t>Interleukin-4 and Interleukin-13 signaling</a:t>
              </a:r>
            </a:p>
            <a:p>
              <a:pPr algn="r"/>
              <a:r>
                <a:rPr lang="en-US" dirty="0"/>
                <a:t>Transcriptional regulation by RUNX3</a:t>
              </a:r>
            </a:p>
            <a:p>
              <a:pPr algn="r"/>
              <a:r>
                <a:rPr lang="en-US" dirty="0"/>
                <a:t>Repression of WNT target genes</a:t>
              </a:r>
            </a:p>
            <a:p>
              <a:pPr algn="r"/>
              <a:r>
                <a:rPr lang="en-US" dirty="0"/>
                <a:t>Formation of the beta-catenin: TCF transactivating complex</a:t>
              </a:r>
            </a:p>
            <a:p>
              <a:pPr algn="r"/>
              <a:r>
                <a:rPr lang="en-US" dirty="0"/>
                <a:t>Alpha-beta T cell activation</a:t>
              </a:r>
            </a:p>
            <a:p>
              <a:pPr algn="r"/>
              <a:r>
                <a:rPr lang="en-US" dirty="0"/>
                <a:t>Cartilage development</a:t>
              </a:r>
            </a:p>
            <a:p>
              <a:pPr algn="r"/>
              <a:r>
                <a:rPr lang="en-US" b="1" dirty="0">
                  <a:solidFill>
                    <a:schemeClr val="tx1"/>
                  </a:solidFill>
                </a:rPr>
                <a:t>Deactivation of the beta-catenin transactivating complex</a:t>
              </a:r>
            </a:p>
            <a:p>
              <a:pPr algn="r"/>
              <a:r>
                <a:rPr lang="en-US" b="1" dirty="0">
                  <a:solidFill>
                    <a:schemeClr val="tx1"/>
                  </a:solidFill>
                </a:rPr>
                <a:t>NOTCH3 Intracellular Domain Regulates Transcription</a:t>
              </a:r>
            </a:p>
            <a:p>
              <a:pPr algn="r"/>
              <a:r>
                <a:rPr lang="en-US" b="1" dirty="0">
                  <a:solidFill>
                    <a:schemeClr val="tx1"/>
                  </a:solidFill>
                </a:rPr>
                <a:t>YAP1- and WWTR1 (TAZ)-stimulated gene expression</a:t>
              </a:r>
            </a:p>
            <a:p>
              <a:pPr algn="r"/>
              <a:r>
                <a:rPr lang="en-US" b="1" dirty="0">
                  <a:solidFill>
                    <a:schemeClr val="tx1"/>
                  </a:solidFill>
                </a:rPr>
                <a:t>Transcriptional regulation by RUNX2</a:t>
              </a:r>
            </a:p>
            <a:p>
              <a:pPr algn="r"/>
              <a:r>
                <a:rPr lang="en-US" b="1" dirty="0">
                  <a:solidFill>
                    <a:schemeClr val="tx1"/>
                  </a:solidFill>
                </a:rPr>
                <a:t>SUMOylation of intracellular receptors</a:t>
              </a:r>
            </a:p>
            <a:p>
              <a:pPr algn="r"/>
              <a:r>
                <a:rPr lang="en-US" dirty="0"/>
                <a:t>Signaling by NTRKs</a:t>
              </a:r>
            </a:p>
          </p:txBody>
        </p:sp>
        <p:grpSp>
          <p:nvGrpSpPr>
            <p:cNvPr id="11" name="Group 10">
              <a:extLst>
                <a:ext uri="{FF2B5EF4-FFF2-40B4-BE49-F238E27FC236}">
                  <a16:creationId xmlns:a16="http://schemas.microsoft.com/office/drawing/2014/main" id="{5CE8025F-9182-739D-991B-713CC166F36C}"/>
                </a:ext>
              </a:extLst>
            </p:cNvPr>
            <p:cNvGrpSpPr/>
            <p:nvPr/>
          </p:nvGrpSpPr>
          <p:grpSpPr>
            <a:xfrm>
              <a:off x="4728266" y="8708710"/>
              <a:ext cx="490743" cy="934163"/>
              <a:chOff x="5263268" y="8681646"/>
              <a:chExt cx="490743" cy="934163"/>
            </a:xfrm>
          </p:grpSpPr>
          <p:sp>
            <p:nvSpPr>
              <p:cNvPr id="22" name="TextBox 21">
                <a:extLst>
                  <a:ext uri="{FF2B5EF4-FFF2-40B4-BE49-F238E27FC236}">
                    <a16:creationId xmlns:a16="http://schemas.microsoft.com/office/drawing/2014/main" id="{206DD174-CC38-7F43-1BB8-40DC43909E76}"/>
                  </a:ext>
                </a:extLst>
              </p:cNvPr>
              <p:cNvSpPr txBox="1"/>
              <p:nvPr/>
            </p:nvSpPr>
            <p:spPr>
              <a:xfrm>
                <a:off x="5467079" y="9033319"/>
                <a:ext cx="286932" cy="167280"/>
              </a:xfrm>
              <a:prstGeom prst="rect">
                <a:avLst/>
              </a:prstGeom>
              <a:noFill/>
            </p:spPr>
            <p:txBody>
              <a:bodyPr wrap="none" rtlCol="0">
                <a:spAutoFit/>
              </a:bodyPr>
              <a:lstStyle/>
              <a:p>
                <a:r>
                  <a:rPr lang="en-US" dirty="0"/>
                  <a:t>0.03</a:t>
                </a:r>
              </a:p>
            </p:txBody>
          </p:sp>
          <p:sp>
            <p:nvSpPr>
              <p:cNvPr id="23" name="TextBox 22">
                <a:extLst>
                  <a:ext uri="{FF2B5EF4-FFF2-40B4-BE49-F238E27FC236}">
                    <a16:creationId xmlns:a16="http://schemas.microsoft.com/office/drawing/2014/main" id="{98FA7EAA-6BFC-833D-04DC-2815B821A1FF}"/>
                  </a:ext>
                </a:extLst>
              </p:cNvPr>
              <p:cNvSpPr txBox="1"/>
              <p:nvPr/>
            </p:nvSpPr>
            <p:spPr>
              <a:xfrm>
                <a:off x="5467079" y="9188483"/>
                <a:ext cx="286932" cy="167280"/>
              </a:xfrm>
              <a:prstGeom prst="rect">
                <a:avLst/>
              </a:prstGeom>
              <a:noFill/>
            </p:spPr>
            <p:txBody>
              <a:bodyPr wrap="none" rtlCol="0">
                <a:spAutoFit/>
              </a:bodyPr>
              <a:lstStyle/>
              <a:p>
                <a:r>
                  <a:rPr lang="en-US" dirty="0"/>
                  <a:t>0.02</a:t>
                </a:r>
              </a:p>
            </p:txBody>
          </p:sp>
          <p:sp>
            <p:nvSpPr>
              <p:cNvPr id="24" name="TextBox 23">
                <a:extLst>
                  <a:ext uri="{FF2B5EF4-FFF2-40B4-BE49-F238E27FC236}">
                    <a16:creationId xmlns:a16="http://schemas.microsoft.com/office/drawing/2014/main" id="{26DF85E8-9072-450B-1B57-246684740413}"/>
                  </a:ext>
                </a:extLst>
              </p:cNvPr>
              <p:cNvSpPr txBox="1"/>
              <p:nvPr/>
            </p:nvSpPr>
            <p:spPr>
              <a:xfrm>
                <a:off x="5467079" y="9343647"/>
                <a:ext cx="286932" cy="167280"/>
              </a:xfrm>
              <a:prstGeom prst="rect">
                <a:avLst/>
              </a:prstGeom>
              <a:noFill/>
            </p:spPr>
            <p:txBody>
              <a:bodyPr wrap="none" rtlCol="0">
                <a:spAutoFit/>
              </a:bodyPr>
              <a:lstStyle/>
              <a:p>
                <a:r>
                  <a:rPr lang="en-US" dirty="0"/>
                  <a:t>0.01</a:t>
                </a:r>
              </a:p>
            </p:txBody>
          </p:sp>
          <p:sp>
            <p:nvSpPr>
              <p:cNvPr id="25" name="TextBox 24">
                <a:extLst>
                  <a:ext uri="{FF2B5EF4-FFF2-40B4-BE49-F238E27FC236}">
                    <a16:creationId xmlns:a16="http://schemas.microsoft.com/office/drawing/2014/main" id="{F96BAA7A-3587-179D-11AC-A4F25067250D}"/>
                  </a:ext>
                </a:extLst>
              </p:cNvPr>
              <p:cNvSpPr txBox="1"/>
              <p:nvPr/>
            </p:nvSpPr>
            <p:spPr>
              <a:xfrm>
                <a:off x="5263268" y="8681646"/>
                <a:ext cx="478607" cy="167280"/>
              </a:xfrm>
              <a:prstGeom prst="rect">
                <a:avLst/>
              </a:prstGeom>
              <a:noFill/>
            </p:spPr>
            <p:txBody>
              <a:bodyPr wrap="none" rtlCol="0">
                <a:spAutoFit/>
              </a:bodyPr>
              <a:lstStyle/>
              <a:p>
                <a:r>
                  <a:rPr lang="en-US" dirty="0" err="1"/>
                  <a:t>p.adjust</a:t>
                </a:r>
                <a:r>
                  <a:rPr lang="en-US" dirty="0"/>
                  <a:t> </a:t>
                </a:r>
              </a:p>
            </p:txBody>
          </p:sp>
          <p:pic>
            <p:nvPicPr>
              <p:cNvPr id="26" name="Picture 25">
                <a:extLst>
                  <a:ext uri="{FF2B5EF4-FFF2-40B4-BE49-F238E27FC236}">
                    <a16:creationId xmlns:a16="http://schemas.microsoft.com/office/drawing/2014/main" id="{CF387835-988B-502C-33EE-9583B4BCE01E}"/>
                  </a:ext>
                </a:extLst>
              </p:cNvPr>
              <p:cNvPicPr>
                <a:picLocks noChangeAspect="1"/>
              </p:cNvPicPr>
              <p:nvPr/>
            </p:nvPicPr>
            <p:blipFill>
              <a:blip r:embed="rId3"/>
              <a:srcRect l="84079" t="56613" r="11113" b="14468"/>
              <a:stretch/>
            </p:blipFill>
            <p:spPr>
              <a:xfrm>
                <a:off x="5305713" y="8878559"/>
                <a:ext cx="188481" cy="737250"/>
              </a:xfrm>
              <a:prstGeom prst="rect">
                <a:avLst/>
              </a:prstGeom>
            </p:spPr>
          </p:pic>
          <p:sp>
            <p:nvSpPr>
              <p:cNvPr id="27" name="TextBox 26">
                <a:extLst>
                  <a:ext uri="{FF2B5EF4-FFF2-40B4-BE49-F238E27FC236}">
                    <a16:creationId xmlns:a16="http://schemas.microsoft.com/office/drawing/2014/main" id="{FA1ADF10-E589-01EC-2333-B80762D428EC}"/>
                  </a:ext>
                </a:extLst>
              </p:cNvPr>
              <p:cNvSpPr txBox="1"/>
              <p:nvPr/>
            </p:nvSpPr>
            <p:spPr>
              <a:xfrm>
                <a:off x="5467079" y="8878155"/>
                <a:ext cx="286932" cy="167280"/>
              </a:xfrm>
              <a:prstGeom prst="rect">
                <a:avLst/>
              </a:prstGeom>
              <a:noFill/>
            </p:spPr>
            <p:txBody>
              <a:bodyPr wrap="none" rtlCol="0">
                <a:spAutoFit/>
              </a:bodyPr>
              <a:lstStyle/>
              <a:p>
                <a:r>
                  <a:rPr lang="en-US" dirty="0"/>
                  <a:t>0.04</a:t>
                </a:r>
              </a:p>
            </p:txBody>
          </p:sp>
        </p:grpSp>
        <p:grpSp>
          <p:nvGrpSpPr>
            <p:cNvPr id="12" name="Group 11">
              <a:extLst>
                <a:ext uri="{FF2B5EF4-FFF2-40B4-BE49-F238E27FC236}">
                  <a16:creationId xmlns:a16="http://schemas.microsoft.com/office/drawing/2014/main" id="{F782B3C2-3005-5E02-F34A-A5BCB971C7A1}"/>
                </a:ext>
              </a:extLst>
            </p:cNvPr>
            <p:cNvGrpSpPr/>
            <p:nvPr/>
          </p:nvGrpSpPr>
          <p:grpSpPr>
            <a:xfrm>
              <a:off x="4679010" y="7804748"/>
              <a:ext cx="442188" cy="845460"/>
              <a:chOff x="4957486" y="7669079"/>
              <a:chExt cx="442188" cy="845460"/>
            </a:xfrm>
          </p:grpSpPr>
          <p:sp>
            <p:nvSpPr>
              <p:cNvPr id="13" name="TextBox 12">
                <a:extLst>
                  <a:ext uri="{FF2B5EF4-FFF2-40B4-BE49-F238E27FC236}">
                    <a16:creationId xmlns:a16="http://schemas.microsoft.com/office/drawing/2014/main" id="{DA497AD1-89F6-EA8E-B987-E699F62318D7}"/>
                  </a:ext>
                </a:extLst>
              </p:cNvPr>
              <p:cNvSpPr txBox="1"/>
              <p:nvPr/>
            </p:nvSpPr>
            <p:spPr>
              <a:xfrm>
                <a:off x="5224711" y="7991283"/>
                <a:ext cx="141723" cy="167280"/>
              </a:xfrm>
              <a:prstGeom prst="rect">
                <a:avLst/>
              </a:prstGeom>
              <a:noFill/>
            </p:spPr>
            <p:txBody>
              <a:bodyPr wrap="none" rtlCol="0">
                <a:spAutoFit/>
              </a:bodyPr>
              <a:lstStyle/>
              <a:p>
                <a:r>
                  <a:rPr lang="en-US" dirty="0"/>
                  <a:t>8</a:t>
                </a:r>
              </a:p>
            </p:txBody>
          </p:sp>
          <p:sp>
            <p:nvSpPr>
              <p:cNvPr id="14" name="TextBox 13">
                <a:extLst>
                  <a:ext uri="{FF2B5EF4-FFF2-40B4-BE49-F238E27FC236}">
                    <a16:creationId xmlns:a16="http://schemas.microsoft.com/office/drawing/2014/main" id="{122457C9-5EC7-CC82-0510-5F1BF55CBF3F}"/>
                  </a:ext>
                </a:extLst>
              </p:cNvPr>
              <p:cNvSpPr txBox="1"/>
              <p:nvPr/>
            </p:nvSpPr>
            <p:spPr>
              <a:xfrm>
                <a:off x="5199868" y="8347259"/>
                <a:ext cx="199806" cy="167280"/>
              </a:xfrm>
              <a:prstGeom prst="rect">
                <a:avLst/>
              </a:prstGeom>
              <a:noFill/>
            </p:spPr>
            <p:txBody>
              <a:bodyPr wrap="none" rtlCol="0">
                <a:spAutoFit/>
              </a:bodyPr>
              <a:lstStyle/>
              <a:p>
                <a:r>
                  <a:rPr lang="en-US" dirty="0"/>
                  <a:t>16</a:t>
                </a:r>
              </a:p>
            </p:txBody>
          </p:sp>
          <p:sp>
            <p:nvSpPr>
              <p:cNvPr id="15" name="TextBox 14">
                <a:extLst>
                  <a:ext uri="{FF2B5EF4-FFF2-40B4-BE49-F238E27FC236}">
                    <a16:creationId xmlns:a16="http://schemas.microsoft.com/office/drawing/2014/main" id="{74B6CBF2-4036-3447-DF75-4AC32AA02B48}"/>
                  </a:ext>
                </a:extLst>
              </p:cNvPr>
              <p:cNvSpPr txBox="1"/>
              <p:nvPr/>
            </p:nvSpPr>
            <p:spPr>
              <a:xfrm>
                <a:off x="4957486" y="7669079"/>
                <a:ext cx="391481" cy="167280"/>
              </a:xfrm>
              <a:prstGeom prst="rect">
                <a:avLst/>
              </a:prstGeom>
              <a:noFill/>
            </p:spPr>
            <p:txBody>
              <a:bodyPr wrap="none" rtlCol="0">
                <a:spAutoFit/>
              </a:bodyPr>
              <a:lstStyle/>
              <a:p>
                <a:r>
                  <a:rPr lang="en-US" dirty="0"/>
                  <a:t>Count </a:t>
                </a:r>
              </a:p>
            </p:txBody>
          </p:sp>
          <p:sp>
            <p:nvSpPr>
              <p:cNvPr id="16" name="Oval 15">
                <a:extLst>
                  <a:ext uri="{FF2B5EF4-FFF2-40B4-BE49-F238E27FC236}">
                    <a16:creationId xmlns:a16="http://schemas.microsoft.com/office/drawing/2014/main" id="{B3C5E3F6-5606-926D-63B2-570E0F7B7ED5}"/>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CDEB6C1-C037-2C50-51FE-378285B67CD2}"/>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21EE1A-78BB-FBCD-F8DE-154F50C2EC58}"/>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FBC6B0-1E92-610B-541A-FD175F155B49}"/>
                  </a:ext>
                </a:extLst>
              </p:cNvPr>
              <p:cNvSpPr txBox="1"/>
              <p:nvPr/>
            </p:nvSpPr>
            <p:spPr>
              <a:xfrm>
                <a:off x="5199867" y="8160872"/>
                <a:ext cx="199806" cy="167280"/>
              </a:xfrm>
              <a:prstGeom prst="rect">
                <a:avLst/>
              </a:prstGeom>
              <a:noFill/>
            </p:spPr>
            <p:txBody>
              <a:bodyPr wrap="none" rtlCol="0">
                <a:spAutoFit/>
              </a:bodyPr>
              <a:lstStyle/>
              <a:p>
                <a:r>
                  <a:rPr lang="en-US" dirty="0"/>
                  <a:t>12</a:t>
                </a:r>
              </a:p>
            </p:txBody>
          </p:sp>
          <p:sp>
            <p:nvSpPr>
              <p:cNvPr id="20" name="Oval 19">
                <a:extLst>
                  <a:ext uri="{FF2B5EF4-FFF2-40B4-BE49-F238E27FC236}">
                    <a16:creationId xmlns:a16="http://schemas.microsoft.com/office/drawing/2014/main" id="{2A5B0FF1-DFE2-1337-4E69-1F5EA47EF508}"/>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E26C7E0-42B7-4809-8B63-F77FE5D83992}"/>
                  </a:ext>
                </a:extLst>
              </p:cNvPr>
              <p:cNvSpPr txBox="1"/>
              <p:nvPr/>
            </p:nvSpPr>
            <p:spPr>
              <a:xfrm>
                <a:off x="5224711" y="7837605"/>
                <a:ext cx="141723" cy="167280"/>
              </a:xfrm>
              <a:prstGeom prst="rect">
                <a:avLst/>
              </a:prstGeom>
              <a:noFill/>
            </p:spPr>
            <p:txBody>
              <a:bodyPr wrap="none" rtlCol="0">
                <a:spAutoFit/>
              </a:bodyPr>
              <a:lstStyle/>
              <a:p>
                <a:r>
                  <a:rPr lang="en-US" dirty="0"/>
                  <a:t>4</a:t>
                </a:r>
              </a:p>
            </p:txBody>
          </p:sp>
        </p:grpSp>
      </p:grpSp>
      <p:sp>
        <p:nvSpPr>
          <p:cNvPr id="3" name="Rectangle 2">
            <a:extLst>
              <a:ext uri="{FF2B5EF4-FFF2-40B4-BE49-F238E27FC236}">
                <a16:creationId xmlns:a16="http://schemas.microsoft.com/office/drawing/2014/main" id="{EBC1DFDE-B790-AAE3-B0D2-2C2D657B4E2F}"/>
              </a:ext>
            </a:extLst>
          </p:cNvPr>
          <p:cNvSpPr/>
          <p:nvPr/>
        </p:nvSpPr>
        <p:spPr>
          <a:xfrm>
            <a:off x="366975" y="4223082"/>
            <a:ext cx="7722210" cy="138988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TextBox 43">
            <a:extLst>
              <a:ext uri="{FF2B5EF4-FFF2-40B4-BE49-F238E27FC236}">
                <a16:creationId xmlns:a16="http://schemas.microsoft.com/office/drawing/2014/main" id="{54FC74DF-7D43-1B48-1527-9B4728DE48E7}"/>
              </a:ext>
            </a:extLst>
          </p:cNvPr>
          <p:cNvSpPr txBox="1"/>
          <p:nvPr/>
        </p:nvSpPr>
        <p:spPr>
          <a:xfrm>
            <a:off x="536713" y="375401"/>
            <a:ext cx="11245784" cy="1077218"/>
          </a:xfrm>
          <a:prstGeom prst="rect">
            <a:avLst/>
          </a:prstGeom>
          <a:noFill/>
        </p:spPr>
        <p:txBody>
          <a:bodyPr wrap="square" rtlCol="0">
            <a:spAutoFit/>
          </a:bodyPr>
          <a:lstStyle/>
          <a:p>
            <a:pPr algn="ctr"/>
            <a:r>
              <a:rPr lang="en-US" sz="3200" b="1" dirty="0"/>
              <a:t>Group G2 enriched in SUMO/RUNX2/YAP1/WNT/NOTCH3 pathways</a:t>
            </a:r>
          </a:p>
        </p:txBody>
      </p:sp>
      <p:sp>
        <p:nvSpPr>
          <p:cNvPr id="6" name="Slide Number Placeholder 5">
            <a:extLst>
              <a:ext uri="{FF2B5EF4-FFF2-40B4-BE49-F238E27FC236}">
                <a16:creationId xmlns:a16="http://schemas.microsoft.com/office/drawing/2014/main" id="{2586D71C-65AF-B633-2A93-C9A8BFA0C3BA}"/>
              </a:ext>
            </a:extLst>
          </p:cNvPr>
          <p:cNvSpPr>
            <a:spLocks noGrp="1"/>
          </p:cNvSpPr>
          <p:nvPr>
            <p:ph type="sldNum" sz="quarter" idx="11"/>
          </p:nvPr>
        </p:nvSpPr>
        <p:spPr>
          <a:xfrm>
            <a:off x="10766321" y="6356350"/>
            <a:ext cx="911942" cy="365125"/>
          </a:xfrm>
        </p:spPr>
        <p:txBody>
          <a:bodyPr/>
          <a:lstStyle/>
          <a:p>
            <a:fld id="{10182D5C-5622-0748-8D9A-CE71C49FA208}" type="slidenum">
              <a:rPr lang="en-US" smtClean="0"/>
              <a:pPr/>
              <a:t>8</a:t>
            </a:fld>
            <a:endParaRPr lang="en-US" dirty="0"/>
          </a:p>
        </p:txBody>
      </p:sp>
      <p:sp>
        <p:nvSpPr>
          <p:cNvPr id="7" name="TextBox 6">
            <a:extLst>
              <a:ext uri="{FF2B5EF4-FFF2-40B4-BE49-F238E27FC236}">
                <a16:creationId xmlns:a16="http://schemas.microsoft.com/office/drawing/2014/main" id="{B3255303-0E3B-1E91-82DF-1873FAB85056}"/>
              </a:ext>
            </a:extLst>
          </p:cNvPr>
          <p:cNvSpPr txBox="1"/>
          <p:nvPr/>
        </p:nvSpPr>
        <p:spPr>
          <a:xfrm>
            <a:off x="482974" y="5729421"/>
            <a:ext cx="3650057" cy="506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3251036" hangingPunct="0"/>
            <a:r>
              <a:rPr lang="en-US" sz="2400" dirty="0">
                <a:solidFill>
                  <a:srgbClr val="C00000"/>
                </a:solidFill>
                <a:latin typeface="Source Sans 3 Regular"/>
                <a:ea typeface="Source Sans 3 Regular"/>
                <a:cs typeface="Source Sans 3 Regular"/>
                <a:sym typeface="Source Sans 3 Regular"/>
              </a:rPr>
              <a:t>Signature pathways</a:t>
            </a:r>
          </a:p>
        </p:txBody>
      </p:sp>
    </p:spTree>
    <p:extLst>
      <p:ext uri="{BB962C8B-B14F-4D97-AF65-F5344CB8AC3E}">
        <p14:creationId xmlns:p14="http://schemas.microsoft.com/office/powerpoint/2010/main" val="397287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7B92C4F9-F413-12BB-2DC4-7B5BBD37457A}"/>
              </a:ext>
            </a:extLst>
          </p:cNvPr>
          <p:cNvSpPr txBox="1"/>
          <p:nvPr/>
        </p:nvSpPr>
        <p:spPr>
          <a:xfrm>
            <a:off x="789532" y="584606"/>
            <a:ext cx="10850615" cy="1077218"/>
          </a:xfrm>
          <a:prstGeom prst="rect">
            <a:avLst/>
          </a:prstGeom>
          <a:noFill/>
        </p:spPr>
        <p:txBody>
          <a:bodyPr wrap="square" rtlCol="0">
            <a:spAutoFit/>
          </a:bodyPr>
          <a:lstStyle/>
          <a:p>
            <a:pPr algn="ctr"/>
            <a:r>
              <a:rPr lang="en-US" sz="3200" b="1" dirty="0"/>
              <a:t>Greatest enrichment of CD4</a:t>
            </a:r>
            <a:r>
              <a:rPr lang="en-US" sz="3200" b="1" baseline="30000" dirty="0"/>
              <a:t>+</a:t>
            </a:r>
            <a:r>
              <a:rPr lang="en-US" sz="3200" b="1" dirty="0"/>
              <a:t> and CD8</a:t>
            </a:r>
            <a:r>
              <a:rPr lang="en-US" sz="3200" b="1" baseline="30000" dirty="0"/>
              <a:t>+</a:t>
            </a:r>
            <a:r>
              <a:rPr lang="en-US" sz="3200" b="1" dirty="0"/>
              <a:t> T cells in At-Risk/ERA signatures in G2  </a:t>
            </a:r>
          </a:p>
        </p:txBody>
      </p:sp>
      <p:sp>
        <p:nvSpPr>
          <p:cNvPr id="3" name="Slide Number Placeholder 2">
            <a:extLst>
              <a:ext uri="{FF2B5EF4-FFF2-40B4-BE49-F238E27FC236}">
                <a16:creationId xmlns:a16="http://schemas.microsoft.com/office/drawing/2014/main" id="{AF85F714-5697-B838-3DE2-D342E7EF0129}"/>
              </a:ext>
            </a:extLst>
          </p:cNvPr>
          <p:cNvSpPr>
            <a:spLocks noGrp="1"/>
          </p:cNvSpPr>
          <p:nvPr>
            <p:ph type="sldNum" sz="quarter" idx="11"/>
          </p:nvPr>
        </p:nvSpPr>
        <p:spPr>
          <a:xfrm>
            <a:off x="10687725" y="6361880"/>
            <a:ext cx="1128726" cy="365125"/>
          </a:xfrm>
        </p:spPr>
        <p:txBody>
          <a:bodyPr/>
          <a:lstStyle/>
          <a:p>
            <a:fld id="{10182D5C-5622-0748-8D9A-CE71C49FA208}" type="slidenum">
              <a:rPr lang="en-US" smtClean="0"/>
              <a:pPr/>
              <a:t>9</a:t>
            </a:fld>
            <a:endParaRPr lang="en-US" dirty="0"/>
          </a:p>
        </p:txBody>
      </p:sp>
      <p:grpSp>
        <p:nvGrpSpPr>
          <p:cNvPr id="5" name="Group 4">
            <a:extLst>
              <a:ext uri="{FF2B5EF4-FFF2-40B4-BE49-F238E27FC236}">
                <a16:creationId xmlns:a16="http://schemas.microsoft.com/office/drawing/2014/main" id="{3E8B2FAE-4195-A5F1-185E-531D738E6E5B}"/>
              </a:ext>
            </a:extLst>
          </p:cNvPr>
          <p:cNvGrpSpPr>
            <a:grpSpLocks noChangeAspect="1"/>
          </p:cNvGrpSpPr>
          <p:nvPr/>
        </p:nvGrpSpPr>
        <p:grpSpPr>
          <a:xfrm>
            <a:off x="2875814" y="1892858"/>
            <a:ext cx="6610918" cy="4560993"/>
            <a:chOff x="313562" y="2478301"/>
            <a:chExt cx="3379504" cy="2331582"/>
          </a:xfrm>
        </p:grpSpPr>
        <p:pic>
          <p:nvPicPr>
            <p:cNvPr id="6" name="Picture 5" descr="A graph of green and orange bars&#10;&#10;Description automatically generated">
              <a:extLst>
                <a:ext uri="{FF2B5EF4-FFF2-40B4-BE49-F238E27FC236}">
                  <a16:creationId xmlns:a16="http://schemas.microsoft.com/office/drawing/2014/main" id="{D8A6F3C3-C913-FCF7-378D-AC8A199D71D0}"/>
                </a:ext>
              </a:extLst>
            </p:cNvPr>
            <p:cNvPicPr>
              <a:picLocks noChangeAspect="1"/>
            </p:cNvPicPr>
            <p:nvPr/>
          </p:nvPicPr>
          <p:blipFill>
            <a:blip r:embed="rId3"/>
            <a:srcRect l="7877" t="2103" r="1929" b="11029"/>
            <a:stretch/>
          </p:blipFill>
          <p:spPr>
            <a:xfrm>
              <a:off x="807489" y="2556364"/>
              <a:ext cx="1913657" cy="1920240"/>
            </a:xfrm>
            <a:prstGeom prst="rect">
              <a:avLst/>
            </a:prstGeom>
          </p:spPr>
        </p:pic>
        <p:grpSp>
          <p:nvGrpSpPr>
            <p:cNvPr id="7" name="Group 6">
              <a:extLst>
                <a:ext uri="{FF2B5EF4-FFF2-40B4-BE49-F238E27FC236}">
                  <a16:creationId xmlns:a16="http://schemas.microsoft.com/office/drawing/2014/main" id="{00CBF6A5-F2C9-35A1-6851-1107C5B550EF}"/>
                </a:ext>
              </a:extLst>
            </p:cNvPr>
            <p:cNvGrpSpPr/>
            <p:nvPr/>
          </p:nvGrpSpPr>
          <p:grpSpPr>
            <a:xfrm>
              <a:off x="313562" y="2478301"/>
              <a:ext cx="3379504" cy="2331582"/>
              <a:chOff x="464289" y="2765958"/>
              <a:chExt cx="3379504" cy="2331582"/>
            </a:xfrm>
          </p:grpSpPr>
          <p:grpSp>
            <p:nvGrpSpPr>
              <p:cNvPr id="9" name="Google Shape;504;p3">
                <a:extLst>
                  <a:ext uri="{FF2B5EF4-FFF2-40B4-BE49-F238E27FC236}">
                    <a16:creationId xmlns:a16="http://schemas.microsoft.com/office/drawing/2014/main" id="{F3D0C60D-A23E-C160-7A45-401965F97CE1}"/>
                  </a:ext>
                </a:extLst>
              </p:cNvPr>
              <p:cNvGrpSpPr/>
              <p:nvPr/>
            </p:nvGrpSpPr>
            <p:grpSpPr>
              <a:xfrm>
                <a:off x="1091941" y="2765958"/>
                <a:ext cx="1795058" cy="1045528"/>
                <a:chOff x="567230" y="3699456"/>
                <a:chExt cx="1970889" cy="1147942"/>
              </a:xfrm>
            </p:grpSpPr>
            <p:sp>
              <p:nvSpPr>
                <p:cNvPr id="37" name="Google Shape;506;p3">
                  <a:extLst>
                    <a:ext uri="{FF2B5EF4-FFF2-40B4-BE49-F238E27FC236}">
                      <a16:creationId xmlns:a16="http://schemas.microsoft.com/office/drawing/2014/main" id="{4E376B65-C913-C81A-93C7-5701D52E6A17}"/>
                    </a:ext>
                  </a:extLst>
                </p:cNvPr>
                <p:cNvSpPr txBox="1"/>
                <p:nvPr/>
              </p:nvSpPr>
              <p:spPr>
                <a:xfrm>
                  <a:off x="567230" y="4640124"/>
                  <a:ext cx="459614" cy="207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508;p3">
                  <a:extLst>
                    <a:ext uri="{FF2B5EF4-FFF2-40B4-BE49-F238E27FC236}">
                      <a16:creationId xmlns:a16="http://schemas.microsoft.com/office/drawing/2014/main" id="{626EC415-79E1-396F-27FD-7676901775B8}"/>
                    </a:ext>
                  </a:extLst>
                </p:cNvPr>
                <p:cNvSpPr txBox="1"/>
                <p:nvPr/>
              </p:nvSpPr>
              <p:spPr>
                <a:xfrm>
                  <a:off x="1372713" y="3699456"/>
                  <a:ext cx="392198" cy="207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509;p3">
                  <a:extLst>
                    <a:ext uri="{FF2B5EF4-FFF2-40B4-BE49-F238E27FC236}">
                      <a16:creationId xmlns:a16="http://schemas.microsoft.com/office/drawing/2014/main" id="{00399C65-81A1-2BCA-30B7-D53DF86DCB3F}"/>
                    </a:ext>
                  </a:extLst>
                </p:cNvPr>
                <p:cNvSpPr txBox="1"/>
                <p:nvPr/>
              </p:nvSpPr>
              <p:spPr>
                <a:xfrm>
                  <a:off x="2143021" y="4283512"/>
                  <a:ext cx="395098" cy="207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 name="Group 9">
                <a:extLst>
                  <a:ext uri="{FF2B5EF4-FFF2-40B4-BE49-F238E27FC236}">
                    <a16:creationId xmlns:a16="http://schemas.microsoft.com/office/drawing/2014/main" id="{1EE6F123-608B-A98E-27E0-DF00C4AABA9B}"/>
                  </a:ext>
                </a:extLst>
              </p:cNvPr>
              <p:cNvGrpSpPr/>
              <p:nvPr/>
            </p:nvGrpSpPr>
            <p:grpSpPr>
              <a:xfrm>
                <a:off x="464289" y="2775425"/>
                <a:ext cx="3379504" cy="2322115"/>
                <a:chOff x="438459" y="2586595"/>
                <a:chExt cx="3379504" cy="2322115"/>
              </a:xfrm>
            </p:grpSpPr>
            <p:sp>
              <p:nvSpPr>
                <p:cNvPr id="12" name="Google Shape;513;p3">
                  <a:extLst>
                    <a:ext uri="{FF2B5EF4-FFF2-40B4-BE49-F238E27FC236}">
                      <a16:creationId xmlns:a16="http://schemas.microsoft.com/office/drawing/2014/main" id="{164DD937-50B5-ED8D-9032-8572E0848505}"/>
                    </a:ext>
                  </a:extLst>
                </p:cNvPr>
                <p:cNvSpPr txBox="1"/>
                <p:nvPr/>
              </p:nvSpPr>
              <p:spPr>
                <a:xfrm rot="16200000">
                  <a:off x="-538890" y="3563944"/>
                  <a:ext cx="2143479" cy="1887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 name="Google Shape;510;p3">
                  <a:extLst>
                    <a:ext uri="{FF2B5EF4-FFF2-40B4-BE49-F238E27FC236}">
                      <a16:creationId xmlns:a16="http://schemas.microsoft.com/office/drawing/2014/main" id="{5A1C5683-ED9E-58F8-2597-2BBFDAE09C50}"/>
                    </a:ext>
                  </a:extLst>
                </p:cNvPr>
                <p:cNvGrpSpPr/>
                <p:nvPr/>
              </p:nvGrpSpPr>
              <p:grpSpPr>
                <a:xfrm>
                  <a:off x="2868308" y="3376816"/>
                  <a:ext cx="949655" cy="337820"/>
                  <a:chOff x="6462111" y="944170"/>
                  <a:chExt cx="949655" cy="337820"/>
                </a:xfrm>
              </p:grpSpPr>
              <p:grpSp>
                <p:nvGrpSpPr>
                  <p:cNvPr id="31" name="Google Shape;511;p3">
                    <a:extLst>
                      <a:ext uri="{FF2B5EF4-FFF2-40B4-BE49-F238E27FC236}">
                        <a16:creationId xmlns:a16="http://schemas.microsoft.com/office/drawing/2014/main" id="{BBE2F25B-3593-16BE-092E-9C087804CC8D}"/>
                      </a:ext>
                    </a:extLst>
                  </p:cNvPr>
                  <p:cNvGrpSpPr/>
                  <p:nvPr/>
                </p:nvGrpSpPr>
                <p:grpSpPr>
                  <a:xfrm>
                    <a:off x="6464645" y="944170"/>
                    <a:ext cx="755149" cy="188782"/>
                    <a:chOff x="6537923" y="1181166"/>
                    <a:chExt cx="755149" cy="188782"/>
                  </a:xfrm>
                </p:grpSpPr>
                <p:sp>
                  <p:nvSpPr>
                    <p:cNvPr id="35" name="Google Shape;512;p3">
                      <a:extLst>
                        <a:ext uri="{FF2B5EF4-FFF2-40B4-BE49-F238E27FC236}">
                          <a16:creationId xmlns:a16="http://schemas.microsoft.com/office/drawing/2014/main" id="{65871835-4B68-0B8A-5DEC-5FD9AB684C03}"/>
                        </a:ext>
                      </a:extLst>
                    </p:cNvPr>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36" name="Google Shape;513;p3">
                      <a:extLst>
                        <a:ext uri="{FF2B5EF4-FFF2-40B4-BE49-F238E27FC236}">
                          <a16:creationId xmlns:a16="http://schemas.microsoft.com/office/drawing/2014/main" id="{361D27C1-EDC7-A3E9-FB08-17DDEC50402C}"/>
                        </a:ext>
                      </a:extLst>
                    </p:cNvPr>
                    <p:cNvSpPr txBox="1"/>
                    <p:nvPr/>
                  </p:nvSpPr>
                  <p:spPr>
                    <a:xfrm>
                      <a:off x="6620783" y="1181166"/>
                      <a:ext cx="672289" cy="1887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32" name="Google Shape;514;p3">
                    <a:extLst>
                      <a:ext uri="{FF2B5EF4-FFF2-40B4-BE49-F238E27FC236}">
                        <a16:creationId xmlns:a16="http://schemas.microsoft.com/office/drawing/2014/main" id="{64928975-D5EB-2B9F-A4ED-9127B29105BB}"/>
                      </a:ext>
                    </a:extLst>
                  </p:cNvPr>
                  <p:cNvGrpSpPr/>
                  <p:nvPr/>
                </p:nvGrpSpPr>
                <p:grpSpPr>
                  <a:xfrm>
                    <a:off x="6462111" y="1093208"/>
                    <a:ext cx="949655" cy="188782"/>
                    <a:chOff x="5801612" y="1237555"/>
                    <a:chExt cx="949655" cy="188782"/>
                  </a:xfrm>
                </p:grpSpPr>
                <p:sp>
                  <p:nvSpPr>
                    <p:cNvPr id="33" name="Google Shape;515;p3">
                      <a:extLst>
                        <a:ext uri="{FF2B5EF4-FFF2-40B4-BE49-F238E27FC236}">
                          <a16:creationId xmlns:a16="http://schemas.microsoft.com/office/drawing/2014/main" id="{C3EF4A8E-CEAE-38A0-667B-8E58A40B212E}"/>
                        </a:ext>
                      </a:extLst>
                    </p:cNvPr>
                    <p:cNvSpPr txBox="1"/>
                    <p:nvPr/>
                  </p:nvSpPr>
                  <p:spPr>
                    <a:xfrm>
                      <a:off x="5897371" y="1237555"/>
                      <a:ext cx="853896" cy="1887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dirty="0">
                          <a:solidFill>
                            <a:schemeClr val="dk1"/>
                          </a:solidFill>
                          <a:latin typeface="Arial" panose="020B0604020202020204" pitchFamily="34" charset="0"/>
                          <a:ea typeface="Calibri"/>
                          <a:cs typeface="Arial" panose="020B0604020202020204" pitchFamily="34" charset="0"/>
                          <a:sym typeface="Calibri"/>
                        </a:rPr>
                        <a:t>At-Risk/ERA</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 name="Google Shape;516;p3">
                      <a:extLst>
                        <a:ext uri="{FF2B5EF4-FFF2-40B4-BE49-F238E27FC236}">
                          <a16:creationId xmlns:a16="http://schemas.microsoft.com/office/drawing/2014/main" id="{84275AE4-0BC8-D0E7-F6EA-854E52B8089C}"/>
                        </a:ext>
                      </a:extLst>
                    </p:cNvPr>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4" name="TextBox 13">
                  <a:extLst>
                    <a:ext uri="{FF2B5EF4-FFF2-40B4-BE49-F238E27FC236}">
                      <a16:creationId xmlns:a16="http://schemas.microsoft.com/office/drawing/2014/main" id="{875F01C5-F7DC-6065-0C87-C99A49001AFE}"/>
                    </a:ext>
                  </a:extLst>
                </p:cNvPr>
                <p:cNvSpPr txBox="1"/>
                <p:nvPr/>
              </p:nvSpPr>
              <p:spPr>
                <a:xfrm rot="18950188">
                  <a:off x="638937" y="4712049"/>
                  <a:ext cx="765372" cy="188803"/>
                </a:xfrm>
                <a:prstGeom prst="rect">
                  <a:avLst/>
                </a:prstGeom>
                <a:noFill/>
              </p:spPr>
              <p:txBody>
                <a:bodyPr wrap="none" rtlCol="0">
                  <a:spAutoFit/>
                </a:bodyPr>
                <a:lstStyle/>
                <a:p>
                  <a:r>
                    <a:rPr lang="en-US" dirty="0"/>
                    <a:t>CD4 T Naive</a:t>
                  </a:r>
                </a:p>
              </p:txBody>
            </p:sp>
            <p:sp>
              <p:nvSpPr>
                <p:cNvPr id="15" name="TextBox 14">
                  <a:extLst>
                    <a:ext uri="{FF2B5EF4-FFF2-40B4-BE49-F238E27FC236}">
                      <a16:creationId xmlns:a16="http://schemas.microsoft.com/office/drawing/2014/main" id="{74BCDFA8-3693-7882-D949-6819AA41BCAF}"/>
                    </a:ext>
                  </a:extLst>
                </p:cNvPr>
                <p:cNvSpPr txBox="1"/>
                <p:nvPr/>
              </p:nvSpPr>
              <p:spPr>
                <a:xfrm rot="18950188">
                  <a:off x="1116340" y="4675271"/>
                  <a:ext cx="616723" cy="188803"/>
                </a:xfrm>
                <a:prstGeom prst="rect">
                  <a:avLst/>
                </a:prstGeom>
                <a:noFill/>
              </p:spPr>
              <p:txBody>
                <a:bodyPr wrap="none" rtlCol="0">
                  <a:spAutoFit/>
                </a:bodyPr>
                <a:lstStyle/>
                <a:p>
                  <a:r>
                    <a:rPr lang="en-US" dirty="0"/>
                    <a:t>CD4 TCM</a:t>
                  </a:r>
                </a:p>
              </p:txBody>
            </p:sp>
            <p:sp>
              <p:nvSpPr>
                <p:cNvPr id="16" name="TextBox 15">
                  <a:extLst>
                    <a:ext uri="{FF2B5EF4-FFF2-40B4-BE49-F238E27FC236}">
                      <a16:creationId xmlns:a16="http://schemas.microsoft.com/office/drawing/2014/main" id="{76B723F3-411E-A5EC-5B18-FCBC9D59B9D6}"/>
                    </a:ext>
                  </a:extLst>
                </p:cNvPr>
                <p:cNvSpPr txBox="1"/>
                <p:nvPr/>
              </p:nvSpPr>
              <p:spPr>
                <a:xfrm rot="18950188">
                  <a:off x="1359281" y="4719907"/>
                  <a:ext cx="765372" cy="188803"/>
                </a:xfrm>
                <a:prstGeom prst="rect">
                  <a:avLst/>
                </a:prstGeom>
                <a:noFill/>
              </p:spPr>
              <p:txBody>
                <a:bodyPr wrap="none" rtlCol="0">
                  <a:spAutoFit/>
                </a:bodyPr>
                <a:lstStyle/>
                <a:p>
                  <a:r>
                    <a:rPr lang="en-US" dirty="0"/>
                    <a:t>CD8 T Naive</a:t>
                  </a:r>
                </a:p>
              </p:txBody>
            </p:sp>
            <p:sp>
              <p:nvSpPr>
                <p:cNvPr id="17" name="TextBox 16">
                  <a:extLst>
                    <a:ext uri="{FF2B5EF4-FFF2-40B4-BE49-F238E27FC236}">
                      <a16:creationId xmlns:a16="http://schemas.microsoft.com/office/drawing/2014/main" id="{008C53FF-1AF3-0EA4-200C-9CDFC05CDA0E}"/>
                    </a:ext>
                  </a:extLst>
                </p:cNvPr>
                <p:cNvSpPr txBox="1"/>
                <p:nvPr/>
              </p:nvSpPr>
              <p:spPr>
                <a:xfrm rot="18950188">
                  <a:off x="1845697" y="4686627"/>
                  <a:ext cx="610167" cy="188803"/>
                </a:xfrm>
                <a:prstGeom prst="rect">
                  <a:avLst/>
                </a:prstGeom>
                <a:noFill/>
              </p:spPr>
              <p:txBody>
                <a:bodyPr wrap="none" rtlCol="0">
                  <a:spAutoFit/>
                </a:bodyPr>
                <a:lstStyle/>
                <a:p>
                  <a:r>
                    <a:rPr lang="en-US" dirty="0"/>
                    <a:t>CD8 TEM</a:t>
                  </a:r>
                </a:p>
              </p:txBody>
            </p:sp>
            <p:sp>
              <p:nvSpPr>
                <p:cNvPr id="26" name="TextBox 25">
                  <a:extLst>
                    <a:ext uri="{FF2B5EF4-FFF2-40B4-BE49-F238E27FC236}">
                      <a16:creationId xmlns:a16="http://schemas.microsoft.com/office/drawing/2014/main" id="{9799B82D-1902-9AB9-072A-C389DBE077F3}"/>
                    </a:ext>
                  </a:extLst>
                </p:cNvPr>
                <p:cNvSpPr txBox="1"/>
                <p:nvPr/>
              </p:nvSpPr>
              <p:spPr>
                <a:xfrm rot="18950188">
                  <a:off x="2386512" y="4648582"/>
                  <a:ext cx="376294" cy="188803"/>
                </a:xfrm>
                <a:prstGeom prst="rect">
                  <a:avLst/>
                </a:prstGeom>
                <a:noFill/>
              </p:spPr>
              <p:txBody>
                <a:bodyPr wrap="none" rtlCol="0">
                  <a:spAutoFit/>
                </a:bodyPr>
                <a:lstStyle/>
                <a:p>
                  <a:r>
                    <a:rPr lang="en-US" dirty="0"/>
                    <a:t>MAIT</a:t>
                  </a:r>
                </a:p>
              </p:txBody>
            </p:sp>
            <p:sp>
              <p:nvSpPr>
                <p:cNvPr id="28" name="TextBox 27">
                  <a:extLst>
                    <a:ext uri="{FF2B5EF4-FFF2-40B4-BE49-F238E27FC236}">
                      <a16:creationId xmlns:a16="http://schemas.microsoft.com/office/drawing/2014/main" id="{562E4126-2EE5-9DDB-F514-3F4708613CBF}"/>
                    </a:ext>
                  </a:extLst>
                </p:cNvPr>
                <p:cNvSpPr txBox="1"/>
                <p:nvPr/>
              </p:nvSpPr>
              <p:spPr>
                <a:xfrm>
                  <a:off x="714368" y="3286172"/>
                  <a:ext cx="225514" cy="188803"/>
                </a:xfrm>
                <a:prstGeom prst="rect">
                  <a:avLst/>
                </a:prstGeom>
                <a:noFill/>
              </p:spPr>
              <p:txBody>
                <a:bodyPr wrap="none" rtlCol="0">
                  <a:spAutoFit/>
                </a:bodyPr>
                <a:lstStyle/>
                <a:p>
                  <a:r>
                    <a:rPr lang="en-US" dirty="0"/>
                    <a:t>40</a:t>
                  </a:r>
                </a:p>
              </p:txBody>
            </p:sp>
            <p:sp>
              <p:nvSpPr>
                <p:cNvPr id="29" name="TextBox 28">
                  <a:extLst>
                    <a:ext uri="{FF2B5EF4-FFF2-40B4-BE49-F238E27FC236}">
                      <a16:creationId xmlns:a16="http://schemas.microsoft.com/office/drawing/2014/main" id="{4BE2EA4C-045B-28A4-B8D2-FD7EFA013B40}"/>
                    </a:ext>
                  </a:extLst>
                </p:cNvPr>
                <p:cNvSpPr txBox="1"/>
                <p:nvPr/>
              </p:nvSpPr>
              <p:spPr>
                <a:xfrm>
                  <a:off x="714368" y="3839263"/>
                  <a:ext cx="225514" cy="188803"/>
                </a:xfrm>
                <a:prstGeom prst="rect">
                  <a:avLst/>
                </a:prstGeom>
                <a:noFill/>
              </p:spPr>
              <p:txBody>
                <a:bodyPr wrap="none" rtlCol="0">
                  <a:spAutoFit/>
                </a:bodyPr>
                <a:lstStyle/>
                <a:p>
                  <a:r>
                    <a:rPr lang="en-US" dirty="0"/>
                    <a:t>20</a:t>
                  </a:r>
                </a:p>
              </p:txBody>
            </p:sp>
            <p:sp>
              <p:nvSpPr>
                <p:cNvPr id="30" name="TextBox 29">
                  <a:extLst>
                    <a:ext uri="{FF2B5EF4-FFF2-40B4-BE49-F238E27FC236}">
                      <a16:creationId xmlns:a16="http://schemas.microsoft.com/office/drawing/2014/main" id="{EE1F5778-643C-06DE-DEA8-E2EA9BE9C1DD}"/>
                    </a:ext>
                  </a:extLst>
                </p:cNvPr>
                <p:cNvSpPr txBox="1"/>
                <p:nvPr/>
              </p:nvSpPr>
              <p:spPr>
                <a:xfrm>
                  <a:off x="778488" y="4382127"/>
                  <a:ext cx="159958" cy="188803"/>
                </a:xfrm>
                <a:prstGeom prst="rect">
                  <a:avLst/>
                </a:prstGeom>
                <a:noFill/>
              </p:spPr>
              <p:txBody>
                <a:bodyPr wrap="none" rtlCol="0">
                  <a:spAutoFit/>
                </a:bodyPr>
                <a:lstStyle/>
                <a:p>
                  <a:r>
                    <a:rPr lang="en-US" dirty="0"/>
                    <a:t>0</a:t>
                  </a:r>
                </a:p>
              </p:txBody>
            </p:sp>
          </p:grpSp>
          <p:sp>
            <p:nvSpPr>
              <p:cNvPr id="11" name="TextBox 10">
                <a:extLst>
                  <a:ext uri="{FF2B5EF4-FFF2-40B4-BE49-F238E27FC236}">
                    <a16:creationId xmlns:a16="http://schemas.microsoft.com/office/drawing/2014/main" id="{360F32DE-F78A-C5C3-4AE6-4893283B689E}"/>
                  </a:ext>
                </a:extLst>
              </p:cNvPr>
              <p:cNvSpPr txBox="1"/>
              <p:nvPr/>
            </p:nvSpPr>
            <p:spPr>
              <a:xfrm>
                <a:off x="734224" y="2941168"/>
                <a:ext cx="225514" cy="188803"/>
              </a:xfrm>
              <a:prstGeom prst="rect">
                <a:avLst/>
              </a:prstGeom>
              <a:noFill/>
            </p:spPr>
            <p:txBody>
              <a:bodyPr wrap="none" rtlCol="0">
                <a:spAutoFit/>
              </a:bodyPr>
              <a:lstStyle/>
              <a:p>
                <a:r>
                  <a:rPr lang="en-US" dirty="0"/>
                  <a:t>60</a:t>
                </a:r>
              </a:p>
            </p:txBody>
          </p:sp>
        </p:grpSp>
        <p:sp>
          <p:nvSpPr>
            <p:cNvPr id="8" name="Google Shape;506;p3">
              <a:extLst>
                <a:ext uri="{FF2B5EF4-FFF2-40B4-BE49-F238E27FC236}">
                  <a16:creationId xmlns:a16="http://schemas.microsoft.com/office/drawing/2014/main" id="{1BCE992C-2FB5-9BAD-2498-5D56682C1D1A}"/>
                </a:ext>
              </a:extLst>
            </p:cNvPr>
            <p:cNvSpPr txBox="1"/>
            <p:nvPr/>
          </p:nvSpPr>
          <p:spPr>
            <a:xfrm>
              <a:off x="1315396" y="3553582"/>
              <a:ext cx="418610" cy="1887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4" name="TextBox 3">
            <a:extLst>
              <a:ext uri="{FF2B5EF4-FFF2-40B4-BE49-F238E27FC236}">
                <a16:creationId xmlns:a16="http://schemas.microsoft.com/office/drawing/2014/main" id="{92A3AE9E-4376-92C7-1DC1-7DF9D49185A8}"/>
              </a:ext>
            </a:extLst>
          </p:cNvPr>
          <p:cNvSpPr txBox="1"/>
          <p:nvPr/>
        </p:nvSpPr>
        <p:spPr>
          <a:xfrm>
            <a:off x="7629036" y="4235306"/>
            <a:ext cx="2429396" cy="321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3251036" hangingPunct="0"/>
            <a:r>
              <a:rPr lang="en-US" sz="1200" dirty="0"/>
              <a:t>*p&lt;0.1, **p&lt;0.05, ***p&lt;0.01</a:t>
            </a:r>
            <a:endParaRPr lang="en-US" sz="1200" dirty="0">
              <a:ea typeface="Source Sans 3 Regular"/>
              <a:cs typeface="Source Sans 3 Regular"/>
              <a:sym typeface="Source Sans 3 Regular"/>
            </a:endParaRPr>
          </a:p>
        </p:txBody>
      </p:sp>
    </p:spTree>
    <p:extLst>
      <p:ext uri="{BB962C8B-B14F-4D97-AF65-F5344CB8AC3E}">
        <p14:creationId xmlns:p14="http://schemas.microsoft.com/office/powerpoint/2010/main" val="3947152957"/>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111256</TotalTime>
  <Words>3626</Words>
  <Application>Microsoft Macintosh PowerPoint</Application>
  <PresentationFormat>Widescreen</PresentationFormat>
  <Paragraphs>563</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ArialMT</vt:lpstr>
      <vt:lpstr>Source Sans 3 Regular</vt:lpstr>
      <vt:lpstr>Arial</vt:lpstr>
      <vt:lpstr>Calibri</vt:lpstr>
      <vt:lpstr>Office Theme</vt:lpstr>
      <vt:lpstr>Multi-lineage transcriptional and cell communication signatures define pathways in individuals at-risk for developing rheumatoid arthritis that initiate and perpetuate disease</vt:lpstr>
      <vt:lpstr>Defining RA pathogenic mechanisms is important</vt:lpstr>
      <vt:lpstr>RA has diverse pathogenic mechanisms</vt:lpstr>
      <vt:lpstr>ALTRA study: define pathogenic mechanisms in RA</vt:lpstr>
      <vt:lpstr>Taiji: Integrating scRNA-seq and scATAC-seq to identify critical transcription factors </vt:lpstr>
      <vt:lpstr>Unsupervised clustering shows distinctive TF profiles</vt:lpstr>
      <vt:lpstr>PowerPoint Presentation</vt:lpstr>
      <vt:lpstr>PowerPoint Presentation</vt:lpstr>
      <vt:lpstr>PowerPoint Presentation</vt:lpstr>
      <vt:lpstr>Signature pathways are shared in multiple cell types</vt:lpstr>
      <vt:lpstr>Signature TFs regulate pathogenic genes</vt:lpstr>
      <vt:lpstr>“RA signature” is shared across patients and cell lineages in Group G2</vt:lpstr>
      <vt:lpstr>Increased cellular communications in At-Risk/ERA</vt:lpstr>
      <vt:lpstr>Increased ligand-receptor pairs in At-Risk/ERA</vt:lpstr>
      <vt:lpstr>Elevated activity of pathogenic genes</vt:lpstr>
      <vt:lpstr>Elevated protein expression in At-Risk/ERA</vt:lpstr>
      <vt:lpstr>Top PBMC mediators' expression in synovial tissues</vt:lpstr>
      <vt:lpstr>Individualized signature patterns in synovial tissues</vt:lpstr>
      <vt:lpstr>Outlook</vt:lpstr>
      <vt:lpstr>Key take-aways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key transcriptional factors in immune cell specification</dc:title>
  <dc:subject/>
  <dc:creator>cong liu</dc:creator>
  <cp:keywords/>
  <dc:description/>
  <cp:lastModifiedBy>Liu, Cong</cp:lastModifiedBy>
  <cp:revision>1771</cp:revision>
  <dcterms:created xsi:type="dcterms:W3CDTF">2020-12-06T17:50:49Z</dcterms:created>
  <dcterms:modified xsi:type="dcterms:W3CDTF">2025-03-06T19:45:33Z</dcterms:modified>
  <cp:category/>
</cp:coreProperties>
</file>